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1" r:id="rId6"/>
    <p:sldId id="266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40F6-B813-481E-AEE7-20B09FF772EC}" type="datetimeFigureOut">
              <a:rPr lang="it-IT" smtClean="0"/>
              <a:t>25/05/2015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C8B-BD9A-440D-9037-BF7C4458127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40F6-B813-481E-AEE7-20B09FF772EC}" type="datetimeFigureOut">
              <a:rPr lang="it-IT" smtClean="0"/>
              <a:t>25/05/2015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C8B-BD9A-440D-9037-BF7C4458127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40F6-B813-481E-AEE7-20B09FF772EC}" type="datetimeFigureOut">
              <a:rPr lang="it-IT" smtClean="0"/>
              <a:t>25/05/2015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C8B-BD9A-440D-9037-BF7C4458127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40F6-B813-481E-AEE7-20B09FF772EC}" type="datetimeFigureOut">
              <a:rPr lang="it-IT" smtClean="0"/>
              <a:t>25/05/2015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C8B-BD9A-440D-9037-BF7C4458127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40F6-B813-481E-AEE7-20B09FF772EC}" type="datetimeFigureOut">
              <a:rPr lang="it-IT" smtClean="0"/>
              <a:t>25/05/2015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C8B-BD9A-440D-9037-BF7C4458127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40F6-B813-481E-AEE7-20B09FF772EC}" type="datetimeFigureOut">
              <a:rPr lang="it-IT" smtClean="0"/>
              <a:t>25/05/2015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C8B-BD9A-440D-9037-BF7C4458127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40F6-B813-481E-AEE7-20B09FF772EC}" type="datetimeFigureOut">
              <a:rPr lang="it-IT" smtClean="0"/>
              <a:t>25/05/2015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C8B-BD9A-440D-9037-BF7C4458127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40F6-B813-481E-AEE7-20B09FF772EC}" type="datetimeFigureOut">
              <a:rPr lang="it-IT" smtClean="0"/>
              <a:t>25/05/2015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C8B-BD9A-440D-9037-BF7C4458127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40F6-B813-481E-AEE7-20B09FF772EC}" type="datetimeFigureOut">
              <a:rPr lang="it-IT" smtClean="0"/>
              <a:t>25/05/2015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C8B-BD9A-440D-9037-BF7C4458127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40F6-B813-481E-AEE7-20B09FF772EC}" type="datetimeFigureOut">
              <a:rPr lang="it-IT" smtClean="0"/>
              <a:t>25/05/2015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C8B-BD9A-440D-9037-BF7C4458127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40F6-B813-481E-AEE7-20B09FF772EC}" type="datetimeFigureOut">
              <a:rPr lang="it-IT" smtClean="0"/>
              <a:t>25/05/2015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C8B-BD9A-440D-9037-BF7C4458127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540F6-B813-481E-AEE7-20B09FF772EC}" type="datetimeFigureOut">
              <a:rPr lang="it-IT" smtClean="0"/>
              <a:t>25/05/2015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72C8B-BD9A-440D-9037-BF7C4458127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20080"/>
          </a:xfrm>
        </p:spPr>
        <p:txBody>
          <a:bodyPr>
            <a:noAutofit/>
          </a:bodyPr>
          <a:lstStyle/>
          <a:p>
            <a:r>
              <a:rPr lang="it-IT" sz="1800" b="1" dirty="0" smtClean="0"/>
              <a:t>Lauree Triennali </a:t>
            </a:r>
            <a:br>
              <a:rPr lang="it-IT" sz="1800" b="1" dirty="0" smtClean="0"/>
            </a:br>
            <a:r>
              <a:rPr lang="it-IT" sz="1800" b="1" dirty="0" smtClean="0"/>
              <a:t>(con insegnamenti M-PSI/08)</a:t>
            </a:r>
            <a:endParaRPr lang="it-IT" sz="1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472608"/>
          </a:xfrm>
        </p:spPr>
        <p:txBody>
          <a:bodyPr numCol="2">
            <a:normAutofit fontScale="25000" lnSpcReduction="20000"/>
          </a:bodyPr>
          <a:lstStyle/>
          <a:p>
            <a:r>
              <a:rPr lang="it-IT" sz="4000" dirty="0" smtClean="0"/>
              <a:t>Aosta (1)</a:t>
            </a:r>
          </a:p>
          <a:p>
            <a:pPr>
              <a:buNone/>
            </a:pPr>
            <a:r>
              <a:rPr lang="it-IT" sz="4000" dirty="0" smtClean="0"/>
              <a:t>Scienze e Tecniche Psicologiche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PSICOLOGIA CLINICA E TEORIA E TECNICHE DEL COLLOQUIO </a:t>
            </a:r>
            <a:r>
              <a:rPr lang="it-IT" sz="4000" b="1" dirty="0" err="1">
                <a:solidFill>
                  <a:srgbClr val="FF0000"/>
                </a:solidFill>
              </a:rPr>
              <a:t>cfu</a:t>
            </a:r>
            <a:r>
              <a:rPr lang="it-IT" sz="4000" b="1" dirty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rgbClr val="FF0000"/>
                </a:solidFill>
              </a:rPr>
              <a:t>8</a:t>
            </a:r>
          </a:p>
          <a:p>
            <a:pPr>
              <a:buNone/>
            </a:pPr>
            <a:endParaRPr lang="it-IT" sz="4000" b="1" dirty="0" smtClean="0"/>
          </a:p>
          <a:p>
            <a:r>
              <a:rPr lang="it-IT" sz="4000" dirty="0" smtClean="0"/>
              <a:t>Bari (1)</a:t>
            </a:r>
          </a:p>
          <a:p>
            <a:pPr>
              <a:buNone/>
            </a:pPr>
            <a:r>
              <a:rPr lang="it-IT" sz="4000" dirty="0" smtClean="0"/>
              <a:t>Scienze e Tecniche Psicologiche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 08 PSICOLOGIA CLINICA </a:t>
            </a:r>
            <a:r>
              <a:rPr lang="it-IT" sz="4000" b="1" dirty="0" err="1">
                <a:solidFill>
                  <a:srgbClr val="FF0000"/>
                </a:solidFill>
              </a:rPr>
              <a:t>cfu</a:t>
            </a:r>
            <a:r>
              <a:rPr lang="it-IT" sz="4000" b="1" dirty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rgbClr val="FF0000"/>
                </a:solidFill>
              </a:rPr>
              <a:t>9</a:t>
            </a:r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Bergamo (2)</a:t>
            </a:r>
          </a:p>
          <a:p>
            <a:pPr>
              <a:buNone/>
            </a:pPr>
            <a:r>
              <a:rPr lang="it-IT" sz="4000" dirty="0" smtClean="0"/>
              <a:t>Scienze e Tecniche Psicologiche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</a:t>
            </a:r>
            <a:r>
              <a:rPr lang="it-IT" sz="4000" b="1" dirty="0" smtClean="0">
                <a:solidFill>
                  <a:srgbClr val="FF0000"/>
                </a:solidFill>
              </a:rPr>
              <a:t>TEORIA </a:t>
            </a:r>
            <a:r>
              <a:rPr lang="it-IT" sz="4000" b="1" dirty="0">
                <a:solidFill>
                  <a:srgbClr val="FF0000"/>
                </a:solidFill>
              </a:rPr>
              <a:t>E TECNICA DEL COLLOQUIO E DELL’INTERVISTA </a:t>
            </a:r>
            <a:r>
              <a:rPr lang="it-IT" sz="4000" b="1" dirty="0" err="1">
                <a:solidFill>
                  <a:srgbClr val="FF0000"/>
                </a:solidFill>
              </a:rPr>
              <a:t>cfu</a:t>
            </a:r>
            <a:r>
              <a:rPr lang="it-IT" sz="4000" b="1" dirty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rgbClr val="FF0000"/>
                </a:solidFill>
              </a:rPr>
              <a:t>10</a:t>
            </a:r>
            <a:endParaRPr lang="it-IT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4000" b="1" dirty="0" smtClean="0">
                <a:solidFill>
                  <a:srgbClr val="FF0000"/>
                </a:solidFill>
              </a:rPr>
              <a:t>M-PSI/08 PSICOLOGIA </a:t>
            </a:r>
            <a:r>
              <a:rPr lang="it-IT" sz="4000" b="1" dirty="0">
                <a:solidFill>
                  <a:srgbClr val="FF0000"/>
                </a:solidFill>
              </a:rPr>
              <a:t>CLINICA E LABORATORIO </a:t>
            </a:r>
            <a:r>
              <a:rPr lang="it-IT" sz="4000" b="1" dirty="0" err="1">
                <a:solidFill>
                  <a:srgbClr val="FF0000"/>
                </a:solidFill>
              </a:rPr>
              <a:t>cfu</a:t>
            </a:r>
            <a:r>
              <a:rPr lang="it-IT" sz="4000" b="1" dirty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rgbClr val="FF0000"/>
                </a:solidFill>
              </a:rPr>
              <a:t>10</a:t>
            </a:r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Cagliari (1)</a:t>
            </a:r>
          </a:p>
          <a:p>
            <a:pPr>
              <a:buNone/>
            </a:pPr>
            <a:r>
              <a:rPr lang="it-IT" sz="4000" dirty="0" smtClean="0"/>
              <a:t>Scienze e Tecniche Psicologiche</a:t>
            </a:r>
          </a:p>
          <a:p>
            <a:pPr>
              <a:buNone/>
            </a:pPr>
            <a:r>
              <a:rPr lang="it-IT" sz="4000" b="1" dirty="0" smtClean="0">
                <a:solidFill>
                  <a:srgbClr val="FF0000"/>
                </a:solidFill>
              </a:rPr>
              <a:t>M-PSI/08 </a:t>
            </a:r>
            <a:r>
              <a:rPr lang="it-IT" sz="4000" b="1" dirty="0">
                <a:solidFill>
                  <a:srgbClr val="FF0000"/>
                </a:solidFill>
              </a:rPr>
              <a:t>PSICOLOGIA CLINICA </a:t>
            </a:r>
            <a:r>
              <a:rPr lang="it-IT" sz="4000" b="1" dirty="0" err="1">
                <a:solidFill>
                  <a:srgbClr val="FF0000"/>
                </a:solidFill>
              </a:rPr>
              <a:t>cfu</a:t>
            </a:r>
            <a:r>
              <a:rPr lang="it-IT" sz="4000" b="1" dirty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rgbClr val="FF0000"/>
                </a:solidFill>
              </a:rPr>
              <a:t>8</a:t>
            </a:r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Catania (1)</a:t>
            </a:r>
          </a:p>
          <a:p>
            <a:pPr>
              <a:buNone/>
            </a:pPr>
            <a:r>
              <a:rPr lang="it-IT" sz="4000" dirty="0" smtClean="0"/>
              <a:t>Scienze e Tecniche Psicologiche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PSICOLOGIA CLINICA </a:t>
            </a:r>
            <a:r>
              <a:rPr lang="it-IT" sz="4000" b="1" dirty="0" err="1">
                <a:solidFill>
                  <a:srgbClr val="FF0000"/>
                </a:solidFill>
              </a:rPr>
              <a:t>cfu</a:t>
            </a:r>
            <a:r>
              <a:rPr lang="it-IT" sz="4000" b="1" dirty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rgbClr val="FF0000"/>
                </a:solidFill>
              </a:rPr>
              <a:t>7</a:t>
            </a:r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Chieti (1)</a:t>
            </a:r>
          </a:p>
          <a:p>
            <a:pPr>
              <a:buNone/>
            </a:pPr>
            <a:r>
              <a:rPr lang="it-IT" sz="4000" dirty="0" smtClean="0"/>
              <a:t>Scienze e Tecniche Psicologiche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PSICOLOGIA CLINICA </a:t>
            </a:r>
            <a:r>
              <a:rPr lang="it-IT" sz="4000" dirty="0" err="1">
                <a:solidFill>
                  <a:srgbClr val="FF0000"/>
                </a:solidFill>
              </a:rPr>
              <a:t>cfu</a:t>
            </a:r>
            <a:r>
              <a:rPr lang="it-IT" sz="4000" dirty="0">
                <a:solidFill>
                  <a:srgbClr val="FF0000"/>
                </a:solidFill>
              </a:rPr>
              <a:t> </a:t>
            </a:r>
            <a:r>
              <a:rPr lang="it-IT" sz="4000" dirty="0" smtClean="0">
                <a:solidFill>
                  <a:srgbClr val="FF0000"/>
                </a:solidFill>
              </a:rPr>
              <a:t>8</a:t>
            </a:r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Firenze (4)</a:t>
            </a:r>
          </a:p>
          <a:p>
            <a:pPr>
              <a:buNone/>
            </a:pPr>
            <a:r>
              <a:rPr lang="it-IT" sz="4000" dirty="0" smtClean="0"/>
              <a:t>Scienze e Tecniche in Psicologia Clinica e delle Comunità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ELEMENTI DI PSICOPATOLOGIA </a:t>
            </a:r>
            <a:r>
              <a:rPr lang="it-IT" sz="4000" b="1" dirty="0" err="1" smtClean="0">
                <a:solidFill>
                  <a:srgbClr val="FF0000"/>
                </a:solidFill>
              </a:rPr>
              <a:t>cfu</a:t>
            </a: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r>
              <a:rPr lang="it-IT" sz="4000" b="1" dirty="0">
                <a:solidFill>
                  <a:srgbClr val="FF0000"/>
                </a:solidFill>
              </a:rPr>
              <a:t>9</a:t>
            </a:r>
            <a:endParaRPr lang="it-IT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</a:t>
            </a:r>
            <a:r>
              <a:rPr lang="it-IT" sz="4000" b="1" dirty="0" smtClean="0">
                <a:solidFill>
                  <a:srgbClr val="FF0000"/>
                </a:solidFill>
              </a:rPr>
              <a:t>APLLICAZIONI IN PSICOLOGIA CLINICA E DELLA SALUTE </a:t>
            </a:r>
            <a:r>
              <a:rPr lang="it-IT" sz="4000" b="1" dirty="0" err="1" smtClean="0">
                <a:solidFill>
                  <a:srgbClr val="FF0000"/>
                </a:solidFill>
              </a:rPr>
              <a:t>cfu</a:t>
            </a:r>
            <a:r>
              <a:rPr lang="it-IT" sz="4000" b="1" dirty="0" smtClean="0">
                <a:solidFill>
                  <a:srgbClr val="FF0000"/>
                </a:solidFill>
              </a:rPr>
              <a:t> 4</a:t>
            </a:r>
            <a:endParaRPr lang="it-IT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M-PSI/8 METODI </a:t>
            </a:r>
            <a:r>
              <a:rPr lang="it-IT" sz="4000" b="1" dirty="0" err="1">
                <a:solidFill>
                  <a:srgbClr val="FF0000"/>
                </a:solidFill>
              </a:rPr>
              <a:t>D’INDAGINE</a:t>
            </a:r>
            <a:r>
              <a:rPr lang="it-IT" sz="4000" b="1" dirty="0">
                <a:solidFill>
                  <a:srgbClr val="FF0000"/>
                </a:solidFill>
              </a:rPr>
              <a:t> IN PSICOLOGIA CLINICA </a:t>
            </a:r>
            <a:r>
              <a:rPr lang="it-IT" sz="4000" b="1" dirty="0" err="1">
                <a:solidFill>
                  <a:srgbClr val="FF0000"/>
                </a:solidFill>
              </a:rPr>
              <a:t>cfu</a:t>
            </a:r>
            <a:r>
              <a:rPr lang="it-IT" sz="4000" b="1" dirty="0">
                <a:solidFill>
                  <a:srgbClr val="FF0000"/>
                </a:solidFill>
              </a:rPr>
              <a:t> 9</a:t>
            </a:r>
            <a:endParaRPr lang="it-IT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PSICOLOGIA CLINICA </a:t>
            </a:r>
            <a:endParaRPr lang="it-IT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Genova (1)</a:t>
            </a:r>
          </a:p>
          <a:p>
            <a:pPr>
              <a:buNone/>
            </a:pPr>
            <a:r>
              <a:rPr lang="it-IT" sz="4000" dirty="0" smtClean="0"/>
              <a:t>Scienze e Tecniche Psicologiche</a:t>
            </a:r>
          </a:p>
          <a:p>
            <a:pPr>
              <a:buNone/>
            </a:pPr>
            <a:r>
              <a:rPr lang="it-IT" sz="4000" b="1" dirty="0" smtClean="0">
                <a:solidFill>
                  <a:srgbClr val="FF0000"/>
                </a:solidFill>
              </a:rPr>
              <a:t>M-PSI/08 PSICOLOGIA CLINICA </a:t>
            </a:r>
            <a:r>
              <a:rPr lang="it-IT" sz="4000" dirty="0" err="1" smtClean="0">
                <a:solidFill>
                  <a:srgbClr val="FF0000"/>
                </a:solidFill>
              </a:rPr>
              <a:t>cfu</a:t>
            </a:r>
            <a:r>
              <a:rPr lang="it-IT" sz="4000" dirty="0" smtClean="0">
                <a:solidFill>
                  <a:srgbClr val="FF0000"/>
                </a:solidFill>
              </a:rPr>
              <a:t> 8</a:t>
            </a:r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L’Aquila (1)</a:t>
            </a:r>
          </a:p>
          <a:p>
            <a:pPr>
              <a:buNone/>
            </a:pPr>
            <a:r>
              <a:rPr lang="it-IT" sz="4000" dirty="0" smtClean="0"/>
              <a:t>Scienze Psicologiche Applicate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PSICOLOGIA CLINICA </a:t>
            </a:r>
            <a:r>
              <a:rPr lang="it-IT" sz="4000" b="1" dirty="0" err="1">
                <a:solidFill>
                  <a:srgbClr val="FF0000"/>
                </a:solidFill>
              </a:rPr>
              <a:t>cfu</a:t>
            </a:r>
            <a:r>
              <a:rPr lang="it-IT" sz="4000" b="1" dirty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rgbClr val="FF0000"/>
                </a:solidFill>
              </a:rPr>
              <a:t>8</a:t>
            </a:r>
            <a:endParaRPr lang="it-IT" sz="4000" dirty="0" smtClean="0"/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Lecce (1)</a:t>
            </a:r>
          </a:p>
          <a:p>
            <a:pPr>
              <a:buNone/>
            </a:pPr>
            <a:r>
              <a:rPr lang="it-IT" sz="4000" dirty="0" smtClean="0"/>
              <a:t>Scienze e Tecniche Psicologiche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PSICOLOGIA CLINICA </a:t>
            </a:r>
            <a:r>
              <a:rPr lang="it-IT" sz="4000" b="1" dirty="0" err="1">
                <a:solidFill>
                  <a:srgbClr val="FF0000"/>
                </a:solidFill>
              </a:rPr>
              <a:t>cfu</a:t>
            </a:r>
            <a:r>
              <a:rPr lang="it-IT" sz="4000" b="1" dirty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rgbClr val="FF0000"/>
                </a:solidFill>
              </a:rPr>
              <a:t>12</a:t>
            </a:r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Messina (1)</a:t>
            </a:r>
          </a:p>
          <a:p>
            <a:pPr>
              <a:buNone/>
            </a:pPr>
            <a:r>
              <a:rPr lang="it-IT" sz="4000" dirty="0" smtClean="0"/>
              <a:t>Scienze e Tecniche Psicologiche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FONDAMENTI </a:t>
            </a:r>
            <a:r>
              <a:rPr lang="it-IT" sz="4000" b="1" dirty="0" err="1">
                <a:solidFill>
                  <a:srgbClr val="FF0000"/>
                </a:solidFill>
              </a:rPr>
              <a:t>DI</a:t>
            </a:r>
            <a:r>
              <a:rPr lang="it-IT" sz="4000" b="1" dirty="0">
                <a:solidFill>
                  <a:srgbClr val="FF0000"/>
                </a:solidFill>
              </a:rPr>
              <a:t> PSICOLOGIA CLINICA </a:t>
            </a:r>
            <a:r>
              <a:rPr lang="it-IT" sz="4000" b="1" dirty="0" err="1">
                <a:solidFill>
                  <a:srgbClr val="FF0000"/>
                </a:solidFill>
              </a:rPr>
              <a:t>cfu</a:t>
            </a:r>
            <a:r>
              <a:rPr lang="it-IT" sz="4000" b="1" dirty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rgbClr val="FF0000"/>
                </a:solidFill>
              </a:rPr>
              <a:t>10</a:t>
            </a:r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Milano Bicocca (1)</a:t>
            </a:r>
          </a:p>
          <a:p>
            <a:pPr>
              <a:buNone/>
            </a:pPr>
            <a:r>
              <a:rPr lang="it-IT" sz="4000" dirty="0" smtClean="0"/>
              <a:t>Scienze e Tecniche Psicologiche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PSICOPATOLOGIA GENERALE CFU </a:t>
            </a:r>
            <a:r>
              <a:rPr lang="it-IT" sz="4000" b="1" dirty="0" smtClean="0">
                <a:solidFill>
                  <a:srgbClr val="FF0000"/>
                </a:solidFill>
              </a:rPr>
              <a:t>8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</a:t>
            </a:r>
            <a:r>
              <a:rPr lang="it-IT" sz="4000" b="1" dirty="0" smtClean="0">
                <a:solidFill>
                  <a:srgbClr val="FF0000"/>
                </a:solidFill>
              </a:rPr>
              <a:t>FATTORI DI RISCHIO E PROTEZIONE NELLO SVILUPPO DELLA </a:t>
            </a:r>
            <a:r>
              <a:rPr lang="it-IT" sz="4000" b="1" dirty="0" err="1" smtClean="0">
                <a:solidFill>
                  <a:srgbClr val="FF0000"/>
                </a:solidFill>
              </a:rPr>
              <a:t>PERSONALITà</a:t>
            </a:r>
            <a:r>
              <a:rPr lang="it-IT" sz="4000" b="1" dirty="0" smtClean="0">
                <a:solidFill>
                  <a:srgbClr val="FF0000"/>
                </a:solidFill>
              </a:rPr>
              <a:t>  CFU 8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</a:t>
            </a:r>
            <a:r>
              <a:rPr lang="it-IT" sz="4000" b="1" dirty="0" smtClean="0">
                <a:solidFill>
                  <a:srgbClr val="FF0000"/>
                </a:solidFill>
              </a:rPr>
              <a:t>COUNSELLING CFU 4</a:t>
            </a:r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Milano Cattolica (1)</a:t>
            </a:r>
          </a:p>
          <a:p>
            <a:pPr>
              <a:buNone/>
            </a:pPr>
            <a:r>
              <a:rPr lang="it-IT" sz="4000" dirty="0" smtClean="0"/>
              <a:t>Scienze e Tecniche Psicologiche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PSICOLOGIA CLINICA </a:t>
            </a:r>
            <a:endParaRPr lang="it-IT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Napoli </a:t>
            </a:r>
            <a:r>
              <a:rPr lang="it-IT" sz="4000" dirty="0" err="1" smtClean="0"/>
              <a:t>S.Orsola</a:t>
            </a:r>
            <a:r>
              <a:rPr lang="it-IT" sz="4000" dirty="0" smtClean="0"/>
              <a:t> (1)</a:t>
            </a:r>
          </a:p>
          <a:p>
            <a:pPr>
              <a:buNone/>
            </a:pPr>
            <a:r>
              <a:rPr lang="it-IT" sz="4000" dirty="0" smtClean="0"/>
              <a:t>Scienze e Tecniche di Psicologia Cognitiva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PSICOLOGIA CLINICA </a:t>
            </a:r>
            <a:r>
              <a:rPr lang="it-IT" sz="4000" b="1" dirty="0" err="1">
                <a:solidFill>
                  <a:srgbClr val="FF0000"/>
                </a:solidFill>
              </a:rPr>
              <a:t>cfu</a:t>
            </a:r>
            <a:r>
              <a:rPr lang="it-IT" sz="4000" b="1" dirty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rgbClr val="FF0000"/>
                </a:solidFill>
              </a:rPr>
              <a:t>6</a:t>
            </a:r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Napoli 2 (1)</a:t>
            </a:r>
          </a:p>
          <a:p>
            <a:pPr>
              <a:buNone/>
            </a:pPr>
            <a:r>
              <a:rPr lang="it-IT" sz="4000" dirty="0" smtClean="0"/>
              <a:t>Scienze e Tecniche Psicologiche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PSICOLOGIA CLINICA </a:t>
            </a:r>
            <a:r>
              <a:rPr lang="it-IT" sz="4000" dirty="0">
                <a:solidFill>
                  <a:srgbClr val="FF0000"/>
                </a:solidFill>
              </a:rPr>
              <a:t>8 </a:t>
            </a:r>
            <a:r>
              <a:rPr lang="it-IT" sz="4000" dirty="0" err="1" smtClean="0">
                <a:solidFill>
                  <a:srgbClr val="FF0000"/>
                </a:solidFill>
              </a:rPr>
              <a:t>cfu</a:t>
            </a:r>
            <a:endParaRPr lang="it-IT" sz="4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4000" dirty="0" smtClean="0"/>
          </a:p>
          <a:p>
            <a:r>
              <a:rPr lang="it-IT" sz="4000" dirty="0" smtClean="0"/>
              <a:t>Napoli Federico II (1)</a:t>
            </a:r>
          </a:p>
          <a:p>
            <a:pPr>
              <a:buNone/>
            </a:pPr>
            <a:r>
              <a:rPr lang="it-IT" sz="4000" dirty="0" smtClean="0"/>
              <a:t>Scienze e Tecniche Psicologiche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M-PSI/08 PSICOLOGIA CLINICA </a:t>
            </a:r>
            <a:r>
              <a:rPr lang="it-IT" sz="4000" b="1" dirty="0" err="1">
                <a:solidFill>
                  <a:srgbClr val="FF0000"/>
                </a:solidFill>
              </a:rPr>
              <a:t>cfu</a:t>
            </a:r>
            <a:r>
              <a:rPr lang="it-IT" sz="4000" b="1" dirty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rgbClr val="FF0000"/>
                </a:solidFill>
              </a:rPr>
              <a:t>8</a:t>
            </a:r>
          </a:p>
          <a:p>
            <a:pPr>
              <a:buNone/>
            </a:pPr>
            <a:r>
              <a:rPr lang="it-IT" sz="4000" b="1" dirty="0">
                <a:solidFill>
                  <a:srgbClr val="FF0000"/>
                </a:solidFill>
              </a:rPr>
              <a:t>	</a:t>
            </a:r>
            <a:r>
              <a:rPr lang="it-IT" sz="4000" b="1" dirty="0" smtClean="0">
                <a:solidFill>
                  <a:srgbClr val="FF0000"/>
                </a:solidFill>
              </a:rPr>
              <a:t>Bologna</a:t>
            </a:r>
          </a:p>
          <a:p>
            <a:pPr>
              <a:buNone/>
            </a:pPr>
            <a:r>
              <a:rPr lang="it-IT" sz="4000" b="1" dirty="0" smtClean="0">
                <a:solidFill>
                  <a:srgbClr val="FF0000"/>
                </a:solidFill>
              </a:rPr>
              <a:t>Scuola di Psicologia e Scienze della Formazione</a:t>
            </a:r>
          </a:p>
          <a:p>
            <a:pPr>
              <a:buNone/>
            </a:pPr>
            <a:r>
              <a:rPr lang="it-IT" sz="4000" b="1" dirty="0" smtClean="0">
                <a:solidFill>
                  <a:srgbClr val="FF0000"/>
                </a:solidFill>
              </a:rPr>
              <a:t>M-PSI/08 Teorie e Tecniche di Psicologia Clinica 8 CFU</a:t>
            </a:r>
          </a:p>
          <a:p>
            <a:pPr>
              <a:buNone/>
            </a:pPr>
            <a:endParaRPr lang="it-IT" sz="4000" dirty="0" smtClean="0"/>
          </a:p>
          <a:p>
            <a:pPr>
              <a:buNone/>
            </a:pPr>
            <a:endParaRPr lang="it-IT" sz="40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336704"/>
          </a:xfrm>
        </p:spPr>
        <p:txBody>
          <a:bodyPr numCol="2">
            <a:normAutofit fontScale="32500" lnSpcReduction="20000"/>
          </a:bodyPr>
          <a:lstStyle/>
          <a:p>
            <a:endParaRPr lang="it-IT" dirty="0" smtClean="0"/>
          </a:p>
          <a:p>
            <a:r>
              <a:rPr lang="it-IT" sz="3700" dirty="0" smtClean="0"/>
              <a:t>Padova (1-3-1-1)</a:t>
            </a:r>
          </a:p>
          <a:p>
            <a:pPr>
              <a:buNone/>
            </a:pPr>
            <a:r>
              <a:rPr lang="it-IT" sz="3700" dirty="0" smtClean="0"/>
              <a:t>Scienze e Tecniche Psicologiche</a:t>
            </a:r>
          </a:p>
          <a:p>
            <a:pPr>
              <a:buNone/>
            </a:pPr>
            <a:r>
              <a:rPr lang="it-IT" sz="3700" b="1" dirty="0" smtClean="0">
                <a:solidFill>
                  <a:srgbClr val="FF0000"/>
                </a:solidFill>
              </a:rPr>
              <a:t>M-PSI/08 PSICOLOGIA CLINICA CFU 6</a:t>
            </a:r>
            <a:endParaRPr lang="it-IT" sz="37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700" dirty="0" smtClean="0"/>
              <a:t>Scienze Psicologiche Cognitive e </a:t>
            </a:r>
            <a:r>
              <a:rPr lang="it-IT" sz="3700" dirty="0" err="1" smtClean="0"/>
              <a:t>Psicobiologiche</a:t>
            </a:r>
            <a:endParaRPr lang="it-IT" sz="3700" dirty="0" smtClean="0"/>
          </a:p>
          <a:p>
            <a:pPr>
              <a:buNone/>
            </a:pPr>
            <a:r>
              <a:rPr lang="it-IT" sz="3700" b="1" dirty="0" smtClean="0">
                <a:solidFill>
                  <a:srgbClr val="FF0000"/>
                </a:solidFill>
              </a:rPr>
              <a:t>M-PSI/08 PSICOFISIOLOGIA GENERALE E CLINICA CFU 6</a:t>
            </a:r>
            <a:endParaRPr lang="it-IT" sz="37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700" b="1" dirty="0" smtClean="0">
                <a:solidFill>
                  <a:srgbClr val="FF0000"/>
                </a:solidFill>
              </a:rPr>
              <a:t>M-PSI/08 PSICOLOGIA CLINICA </a:t>
            </a:r>
            <a:r>
              <a:rPr lang="it-IT" sz="3700" b="1" dirty="0" err="1" smtClean="0">
                <a:solidFill>
                  <a:srgbClr val="FF0000"/>
                </a:solidFill>
              </a:rPr>
              <a:t>cfu</a:t>
            </a:r>
            <a:r>
              <a:rPr lang="it-IT" sz="3700" b="1" dirty="0" smtClean="0">
                <a:solidFill>
                  <a:srgbClr val="FF0000"/>
                </a:solidFill>
              </a:rPr>
              <a:t> 9</a:t>
            </a:r>
            <a:endParaRPr lang="it-IT" sz="37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700" b="1" dirty="0" smtClean="0">
                <a:solidFill>
                  <a:srgbClr val="FF0000"/>
                </a:solidFill>
              </a:rPr>
              <a:t>M-PSI/08 TEORIA E PRATICA DEL COLLOQUIO CLINICO E DIAGNOSTICO CFU 6</a:t>
            </a:r>
            <a:endParaRPr lang="it-IT" sz="37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700" dirty="0" smtClean="0"/>
              <a:t>Scienze Psicologiche della Personalità e delle Relazioni Interpersonali</a:t>
            </a:r>
          </a:p>
          <a:p>
            <a:pPr>
              <a:buNone/>
            </a:pPr>
            <a:r>
              <a:rPr lang="it-IT" sz="3700" b="1" dirty="0" smtClean="0">
                <a:solidFill>
                  <a:srgbClr val="FF0000"/>
                </a:solidFill>
              </a:rPr>
              <a:t>M-PSI/08 PSICOLOGIA CLINICA CFU 9</a:t>
            </a:r>
            <a:endParaRPr lang="it-IT" sz="37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700" dirty="0" smtClean="0"/>
              <a:t>Scienze Psicologiche dello Sviluppo e dell’Educazione</a:t>
            </a:r>
          </a:p>
          <a:p>
            <a:pPr>
              <a:buNone/>
            </a:pPr>
            <a:r>
              <a:rPr lang="it-IT" sz="3700" b="1" dirty="0" smtClean="0">
                <a:solidFill>
                  <a:srgbClr val="FF0000"/>
                </a:solidFill>
              </a:rPr>
              <a:t>M-PSI/08 PSICOLOGIA CLINICA CFU 9</a:t>
            </a:r>
            <a:endParaRPr lang="it-IT" sz="3700" dirty="0" smtClean="0">
              <a:solidFill>
                <a:srgbClr val="FF0000"/>
              </a:solidFill>
            </a:endParaRPr>
          </a:p>
          <a:p>
            <a:endParaRPr lang="it-IT" sz="3700" dirty="0" smtClean="0"/>
          </a:p>
          <a:p>
            <a:r>
              <a:rPr lang="it-IT" sz="3700" dirty="0" smtClean="0"/>
              <a:t>Palermo (2)</a:t>
            </a:r>
          </a:p>
          <a:p>
            <a:pPr>
              <a:buNone/>
            </a:pPr>
            <a:r>
              <a:rPr lang="it-IT" sz="3700" dirty="0" smtClean="0"/>
              <a:t>Scienze e Tecniche Psicologiche</a:t>
            </a:r>
          </a:p>
          <a:p>
            <a:pPr>
              <a:buNone/>
            </a:pPr>
            <a:r>
              <a:rPr lang="it-IT" sz="3700" b="1" dirty="0" smtClean="0">
                <a:solidFill>
                  <a:srgbClr val="FF0000"/>
                </a:solidFill>
              </a:rPr>
              <a:t>M-PSI/08 PSICOLOGIA CLINICA </a:t>
            </a:r>
            <a:r>
              <a:rPr lang="it-IT" sz="3700" dirty="0" err="1" smtClean="0">
                <a:solidFill>
                  <a:srgbClr val="FF0000"/>
                </a:solidFill>
              </a:rPr>
              <a:t>cfu</a:t>
            </a:r>
            <a:r>
              <a:rPr lang="it-IT" sz="3700" dirty="0" smtClean="0">
                <a:solidFill>
                  <a:srgbClr val="FF0000"/>
                </a:solidFill>
              </a:rPr>
              <a:t> 9</a:t>
            </a:r>
          </a:p>
          <a:p>
            <a:pPr>
              <a:buNone/>
            </a:pPr>
            <a:r>
              <a:rPr lang="it-IT" sz="3700" b="1" dirty="0" smtClean="0">
                <a:solidFill>
                  <a:srgbClr val="FF0000"/>
                </a:solidFill>
              </a:rPr>
              <a:t>M-PSI/08 FONDAMENTI </a:t>
            </a:r>
            <a:r>
              <a:rPr lang="it-IT" sz="3700" b="1" dirty="0" err="1" smtClean="0">
                <a:solidFill>
                  <a:srgbClr val="FF0000"/>
                </a:solidFill>
              </a:rPr>
              <a:t>DI</a:t>
            </a:r>
            <a:r>
              <a:rPr lang="it-IT" sz="3700" b="1" dirty="0" smtClean="0">
                <a:solidFill>
                  <a:srgbClr val="FF0000"/>
                </a:solidFill>
              </a:rPr>
              <a:t> PSICOPATOLOGIA CFU 6</a:t>
            </a:r>
            <a:endParaRPr lang="it-IT" sz="37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3700" dirty="0" smtClean="0"/>
          </a:p>
          <a:p>
            <a:r>
              <a:rPr lang="it-IT" sz="3700" dirty="0" smtClean="0"/>
              <a:t>Parma (1)</a:t>
            </a:r>
          </a:p>
          <a:p>
            <a:pPr>
              <a:buNone/>
            </a:pPr>
            <a:r>
              <a:rPr lang="it-IT" sz="3700" dirty="0" smtClean="0"/>
              <a:t>Scienze e Tecniche Psicologiche</a:t>
            </a:r>
          </a:p>
          <a:p>
            <a:pPr>
              <a:buNone/>
            </a:pPr>
            <a:r>
              <a:rPr lang="it-IT" sz="3700" b="1" dirty="0" smtClean="0">
                <a:solidFill>
                  <a:srgbClr val="FF0000"/>
                </a:solidFill>
              </a:rPr>
              <a:t>M-PSI/08 PSICOPATOLOGIA GENERALE E DELLO SVILUPPO </a:t>
            </a:r>
            <a:r>
              <a:rPr lang="it-IT" sz="3700" b="1" dirty="0" err="1" smtClean="0">
                <a:solidFill>
                  <a:srgbClr val="FF0000"/>
                </a:solidFill>
              </a:rPr>
              <a:t>cfu</a:t>
            </a:r>
            <a:r>
              <a:rPr lang="it-IT" sz="3700" b="1" dirty="0" smtClean="0">
                <a:solidFill>
                  <a:srgbClr val="FF0000"/>
                </a:solidFill>
              </a:rPr>
              <a:t> 8 </a:t>
            </a:r>
            <a:r>
              <a:rPr lang="it-IT" sz="3700" b="1" dirty="0" err="1" smtClean="0">
                <a:solidFill>
                  <a:srgbClr val="FF0000"/>
                </a:solidFill>
              </a:rPr>
              <a:t>a.a.</a:t>
            </a:r>
            <a:r>
              <a:rPr lang="it-IT" sz="3700" b="1" dirty="0" smtClean="0">
                <a:solidFill>
                  <a:srgbClr val="FF0000"/>
                </a:solidFill>
              </a:rPr>
              <a:t> 2013-2014</a:t>
            </a:r>
            <a:endParaRPr lang="it-IT" sz="37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3700" dirty="0" smtClean="0"/>
          </a:p>
          <a:p>
            <a:r>
              <a:rPr lang="it-IT" sz="3700" dirty="0" smtClean="0"/>
              <a:t>Pavia (2)</a:t>
            </a:r>
          </a:p>
          <a:p>
            <a:pPr>
              <a:buNone/>
            </a:pPr>
            <a:r>
              <a:rPr lang="it-IT" sz="3700" dirty="0" smtClean="0"/>
              <a:t>Scienze e Tecniche Psicologiche</a:t>
            </a: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ELEMENTI </a:t>
            </a:r>
            <a:r>
              <a:rPr lang="it-IT" sz="3700" b="1" dirty="0" err="1">
                <a:solidFill>
                  <a:srgbClr val="FF0000"/>
                </a:solidFill>
              </a:rPr>
              <a:t>DI</a:t>
            </a:r>
            <a:r>
              <a:rPr lang="it-IT" sz="3700" b="1" dirty="0">
                <a:solidFill>
                  <a:srgbClr val="FF0000"/>
                </a:solidFill>
              </a:rPr>
              <a:t> PSICOPATOLOGIA CFU 6</a:t>
            </a:r>
            <a:endParaRPr lang="it-IT" sz="37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PSICOLOGIA CLINICA </a:t>
            </a:r>
            <a:r>
              <a:rPr lang="it-IT" sz="3700" dirty="0" err="1">
                <a:solidFill>
                  <a:srgbClr val="FF0000"/>
                </a:solidFill>
              </a:rPr>
              <a:t>cfu</a:t>
            </a:r>
            <a:r>
              <a:rPr lang="it-IT" sz="3700" dirty="0">
                <a:solidFill>
                  <a:srgbClr val="FF0000"/>
                </a:solidFill>
              </a:rPr>
              <a:t> 9</a:t>
            </a:r>
          </a:p>
          <a:p>
            <a:pPr>
              <a:buNone/>
            </a:pPr>
            <a:endParaRPr lang="it-IT" sz="3700" dirty="0" smtClean="0"/>
          </a:p>
          <a:p>
            <a:r>
              <a:rPr lang="it-IT" sz="3700" dirty="0" smtClean="0"/>
              <a:t>Pisa (2)</a:t>
            </a:r>
          </a:p>
          <a:p>
            <a:pPr>
              <a:buNone/>
            </a:pPr>
            <a:r>
              <a:rPr lang="it-IT" sz="3700" dirty="0" smtClean="0"/>
              <a:t>Scienze e Tecniche in Psicologia Clinica e della Salute</a:t>
            </a: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FONDAMENTI </a:t>
            </a:r>
            <a:r>
              <a:rPr lang="it-IT" sz="3700" b="1" dirty="0" err="1">
                <a:solidFill>
                  <a:srgbClr val="FF0000"/>
                </a:solidFill>
              </a:rPr>
              <a:t>DI</a:t>
            </a:r>
            <a:r>
              <a:rPr lang="it-IT" sz="3700" b="1" dirty="0">
                <a:solidFill>
                  <a:srgbClr val="FF0000"/>
                </a:solidFill>
              </a:rPr>
              <a:t> PSICOLOGIA CLINICA </a:t>
            </a:r>
            <a:r>
              <a:rPr lang="it-IT" sz="3700" dirty="0" err="1">
                <a:solidFill>
                  <a:srgbClr val="FF0000"/>
                </a:solidFill>
              </a:rPr>
              <a:t>cfu</a:t>
            </a:r>
            <a:r>
              <a:rPr lang="it-IT" sz="3700" dirty="0">
                <a:solidFill>
                  <a:srgbClr val="FF0000"/>
                </a:solidFill>
              </a:rPr>
              <a:t> 12</a:t>
            </a: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PSICOPATOLOGIA </a:t>
            </a:r>
            <a:r>
              <a:rPr lang="it-IT" sz="3700" dirty="0">
                <a:solidFill>
                  <a:srgbClr val="FF0000"/>
                </a:solidFill>
              </a:rPr>
              <a:t>CFU 9</a:t>
            </a:r>
          </a:p>
          <a:p>
            <a:pPr>
              <a:buNone/>
            </a:pPr>
            <a:endParaRPr lang="it-IT" sz="3700" dirty="0" smtClean="0"/>
          </a:p>
          <a:p>
            <a:r>
              <a:rPr lang="it-IT" sz="3700" dirty="0" smtClean="0"/>
              <a:t>Roma La Sapienza (1-2)</a:t>
            </a:r>
          </a:p>
          <a:p>
            <a:pPr>
              <a:buNone/>
            </a:pPr>
            <a:r>
              <a:rPr lang="it-IT" sz="3700" dirty="0" smtClean="0"/>
              <a:t>Psicologia e Processi Sociali</a:t>
            </a: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PSICOLOGIA CLINICA </a:t>
            </a:r>
            <a:r>
              <a:rPr lang="it-IT" sz="3700" dirty="0">
                <a:solidFill>
                  <a:srgbClr val="FF0000"/>
                </a:solidFill>
              </a:rPr>
              <a:t>CFU 9</a:t>
            </a:r>
          </a:p>
          <a:p>
            <a:pPr>
              <a:buNone/>
            </a:pPr>
            <a:r>
              <a:rPr lang="it-IT" sz="3700" dirty="0" smtClean="0"/>
              <a:t>Psicologia e Salute</a:t>
            </a: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PSICOLOGIA CLINICA </a:t>
            </a:r>
            <a:r>
              <a:rPr lang="it-IT" sz="3700" b="1" dirty="0" err="1">
                <a:solidFill>
                  <a:srgbClr val="FF0000"/>
                </a:solidFill>
              </a:rPr>
              <a:t>cfu</a:t>
            </a:r>
            <a:r>
              <a:rPr lang="it-IT" sz="3700" b="1" dirty="0">
                <a:solidFill>
                  <a:srgbClr val="FF0000"/>
                </a:solidFill>
              </a:rPr>
              <a:t> 9</a:t>
            </a:r>
            <a:endParaRPr lang="it-IT" sz="37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VALUTAZIONE E INTERVENTI IN PSICOLOGIA CLINICA </a:t>
            </a:r>
            <a:r>
              <a:rPr lang="it-IT" sz="3700" b="1" dirty="0" err="1">
                <a:solidFill>
                  <a:srgbClr val="FF0000"/>
                </a:solidFill>
              </a:rPr>
              <a:t>cfu</a:t>
            </a:r>
            <a:r>
              <a:rPr lang="it-IT" sz="3700" b="1" dirty="0">
                <a:solidFill>
                  <a:srgbClr val="FF0000"/>
                </a:solidFill>
              </a:rPr>
              <a:t> 9</a:t>
            </a:r>
            <a:endParaRPr lang="it-IT" sz="3700" dirty="0">
              <a:solidFill>
                <a:srgbClr val="FF0000"/>
              </a:solidFill>
            </a:endParaRPr>
          </a:p>
          <a:p>
            <a:pPr>
              <a:buNone/>
            </a:pPr>
            <a:endParaRPr lang="it-IT" sz="3700" dirty="0" smtClean="0"/>
          </a:p>
          <a:p>
            <a:r>
              <a:rPr lang="it-IT" sz="3700" dirty="0" smtClean="0"/>
              <a:t>Roma Europea (2)</a:t>
            </a:r>
          </a:p>
          <a:p>
            <a:pPr>
              <a:buNone/>
            </a:pPr>
            <a:r>
              <a:rPr lang="it-IT" sz="3700" dirty="0" smtClean="0"/>
              <a:t>Scienze e Tecniche Psicologiche</a:t>
            </a: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FONDAMENTI </a:t>
            </a:r>
            <a:r>
              <a:rPr lang="it-IT" sz="3700" b="1" dirty="0" err="1">
                <a:solidFill>
                  <a:srgbClr val="FF0000"/>
                </a:solidFill>
              </a:rPr>
              <a:t>DI</a:t>
            </a:r>
            <a:r>
              <a:rPr lang="it-IT" sz="3700" b="1" dirty="0">
                <a:solidFill>
                  <a:srgbClr val="FF0000"/>
                </a:solidFill>
              </a:rPr>
              <a:t> PSICOLOGIA CLINICA </a:t>
            </a:r>
            <a:r>
              <a:rPr lang="it-IT" sz="3700" dirty="0" err="1">
                <a:solidFill>
                  <a:srgbClr val="FF0000"/>
                </a:solidFill>
              </a:rPr>
              <a:t>cfu</a:t>
            </a:r>
            <a:r>
              <a:rPr lang="it-IT" sz="3700" dirty="0">
                <a:solidFill>
                  <a:srgbClr val="FF0000"/>
                </a:solidFill>
              </a:rPr>
              <a:t> 10</a:t>
            </a: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FONDAMENTI </a:t>
            </a:r>
            <a:r>
              <a:rPr lang="it-IT" sz="3700" b="1" dirty="0" err="1">
                <a:solidFill>
                  <a:srgbClr val="FF0000"/>
                </a:solidFill>
              </a:rPr>
              <a:t>DI</a:t>
            </a:r>
            <a:r>
              <a:rPr lang="it-IT" sz="3700" b="1" dirty="0">
                <a:solidFill>
                  <a:srgbClr val="FF0000"/>
                </a:solidFill>
              </a:rPr>
              <a:t> INVESTIGAZIONE DINAMICA E CLINICA CFU 11</a:t>
            </a:r>
            <a:endParaRPr lang="it-IT" sz="3700" dirty="0">
              <a:solidFill>
                <a:srgbClr val="FF0000"/>
              </a:solidFill>
            </a:endParaRPr>
          </a:p>
          <a:p>
            <a:pPr>
              <a:buNone/>
            </a:pPr>
            <a:endParaRPr lang="it-IT" sz="3700" dirty="0" smtClean="0"/>
          </a:p>
          <a:p>
            <a:r>
              <a:rPr lang="it-IT" sz="3700" dirty="0" smtClean="0"/>
              <a:t>Torino (1-1)</a:t>
            </a:r>
          </a:p>
          <a:p>
            <a:pPr>
              <a:buNone/>
            </a:pPr>
            <a:r>
              <a:rPr lang="it-IT" sz="3700" dirty="0" smtClean="0"/>
              <a:t>Scienze e Tecniche Psicologiche</a:t>
            </a: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PSICOLOGIA CLINICA CFU 10</a:t>
            </a:r>
            <a:endParaRPr lang="it-IT" sz="37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700" dirty="0" smtClean="0"/>
              <a:t>Scienze della Mente</a:t>
            </a: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PSICOLOGIA CLINICA DELL’ATTACCAMENTO CFU </a:t>
            </a:r>
            <a:r>
              <a:rPr lang="it-IT" sz="3700" b="1" dirty="0" smtClean="0">
                <a:solidFill>
                  <a:srgbClr val="FF0000"/>
                </a:solidFill>
              </a:rPr>
              <a:t>8</a:t>
            </a:r>
            <a:endParaRPr lang="it-IT" sz="3700" dirty="0" smtClean="0"/>
          </a:p>
          <a:p>
            <a:pPr>
              <a:buNone/>
            </a:pPr>
            <a:endParaRPr lang="it-IT" sz="3700" dirty="0" smtClean="0"/>
          </a:p>
          <a:p>
            <a:r>
              <a:rPr lang="it-IT" sz="3700" dirty="0" smtClean="0"/>
              <a:t>Trieste (2)</a:t>
            </a:r>
          </a:p>
          <a:p>
            <a:pPr>
              <a:buNone/>
            </a:pPr>
            <a:r>
              <a:rPr lang="it-IT" sz="3700" dirty="0" smtClean="0"/>
              <a:t>Scienze e Tecniche Psicologiche</a:t>
            </a: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PSICOLOGIA CLINICA </a:t>
            </a:r>
            <a:r>
              <a:rPr lang="it-IT" sz="3700" b="1" dirty="0" err="1">
                <a:solidFill>
                  <a:srgbClr val="FF0000"/>
                </a:solidFill>
              </a:rPr>
              <a:t>cfu</a:t>
            </a:r>
            <a:r>
              <a:rPr lang="it-IT" sz="3700" b="1" dirty="0">
                <a:solidFill>
                  <a:srgbClr val="FF0000"/>
                </a:solidFill>
              </a:rPr>
              <a:t> 8</a:t>
            </a:r>
            <a:endParaRPr lang="it-IT" sz="37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PSICOLOGIA CLINICA E NEUROPSICOFARMACOLOGIA </a:t>
            </a:r>
            <a:r>
              <a:rPr lang="it-IT" sz="3700" b="1" dirty="0" err="1">
                <a:solidFill>
                  <a:srgbClr val="FF0000"/>
                </a:solidFill>
              </a:rPr>
              <a:t>cfu</a:t>
            </a:r>
            <a:r>
              <a:rPr lang="it-IT" sz="3700" b="1" dirty="0">
                <a:solidFill>
                  <a:srgbClr val="FF0000"/>
                </a:solidFill>
              </a:rPr>
              <a:t> 4</a:t>
            </a:r>
            <a:endParaRPr lang="it-IT" sz="3700" dirty="0">
              <a:solidFill>
                <a:srgbClr val="FF0000"/>
              </a:solidFill>
            </a:endParaRPr>
          </a:p>
          <a:p>
            <a:pPr>
              <a:buNone/>
            </a:pPr>
            <a:endParaRPr lang="it-IT" sz="3700" dirty="0" smtClean="0"/>
          </a:p>
          <a:p>
            <a:r>
              <a:rPr lang="it-IT" sz="3700" dirty="0" smtClean="0"/>
              <a:t>Urbino (2)</a:t>
            </a:r>
          </a:p>
          <a:p>
            <a:pPr>
              <a:buNone/>
            </a:pPr>
            <a:r>
              <a:rPr lang="it-IT" sz="3700" dirty="0" smtClean="0"/>
              <a:t>Scienze e Tecniche Psicologiche</a:t>
            </a: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PSICOLOGIA CLINICA I </a:t>
            </a:r>
            <a:r>
              <a:rPr lang="it-IT" sz="3700" b="1" dirty="0" err="1">
                <a:solidFill>
                  <a:srgbClr val="FF0000"/>
                </a:solidFill>
              </a:rPr>
              <a:t>cfu</a:t>
            </a:r>
            <a:r>
              <a:rPr lang="it-IT" sz="3700" b="1" dirty="0">
                <a:solidFill>
                  <a:srgbClr val="FF0000"/>
                </a:solidFill>
              </a:rPr>
              <a:t> 8</a:t>
            </a:r>
            <a:endParaRPr lang="it-IT" sz="37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700" b="1" dirty="0">
                <a:solidFill>
                  <a:srgbClr val="FF0000"/>
                </a:solidFill>
              </a:rPr>
              <a:t>M-PSI/08 METODI E TECNICHE IN PSICODIAGNOSI </a:t>
            </a:r>
            <a:r>
              <a:rPr lang="it-IT" sz="3700" b="1" dirty="0" err="1">
                <a:solidFill>
                  <a:srgbClr val="FF0000"/>
                </a:solidFill>
              </a:rPr>
              <a:t>cfu</a:t>
            </a:r>
            <a:r>
              <a:rPr lang="it-IT" sz="3700" b="1" dirty="0">
                <a:solidFill>
                  <a:srgbClr val="FF0000"/>
                </a:solidFill>
              </a:rPr>
              <a:t> 8</a:t>
            </a:r>
            <a:endParaRPr lang="it-IT" sz="3700" dirty="0">
              <a:solidFill>
                <a:srgbClr val="FF0000"/>
              </a:solidFill>
            </a:endParaRPr>
          </a:p>
          <a:p>
            <a:pPr>
              <a:buNone/>
            </a:pPr>
            <a:endParaRPr lang="it-IT" sz="37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418058"/>
          </a:xfrm>
        </p:spPr>
        <p:txBody>
          <a:bodyPr>
            <a:noAutofit/>
          </a:bodyPr>
          <a:lstStyle/>
          <a:p>
            <a:r>
              <a:rPr lang="it-IT" sz="1600" b="1" dirty="0" smtClean="0"/>
              <a:t>Lauree Magistrali</a:t>
            </a:r>
            <a:br>
              <a:rPr lang="it-IT" sz="1600" b="1" dirty="0" smtClean="0"/>
            </a:br>
            <a:r>
              <a:rPr lang="it-IT" sz="1600" b="1" dirty="0" smtClean="0"/>
              <a:t>(con insegnamenti M-PSI/08</a:t>
            </a:r>
            <a:r>
              <a:rPr lang="it-IT" sz="1400" b="1" dirty="0" smtClean="0"/>
              <a:t>)</a:t>
            </a:r>
            <a:endParaRPr lang="it-IT" sz="1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764704"/>
            <a:ext cx="8964488" cy="5832648"/>
          </a:xfrm>
        </p:spPr>
        <p:txBody>
          <a:bodyPr numCol="2">
            <a:noAutofit/>
          </a:bodyPr>
          <a:lstStyle/>
          <a:p>
            <a:r>
              <a:rPr lang="it-IT" sz="1050" dirty="0" smtClean="0"/>
              <a:t>Bari (1)</a:t>
            </a:r>
          </a:p>
          <a:p>
            <a:pPr>
              <a:buNone/>
            </a:pPr>
            <a:r>
              <a:rPr lang="it-IT" sz="1050" dirty="0" smtClean="0"/>
              <a:t>Psicologia Clinica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PSICODIAGNOSI E VALUTAZIONE CLINICA DELL’INDIVIDUO E DELLA FAMIGLIA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smtClean="0">
                <a:solidFill>
                  <a:srgbClr val="FF0000"/>
                </a:solidFill>
              </a:rPr>
              <a:t>9</a:t>
            </a:r>
          </a:p>
          <a:p>
            <a:pPr>
              <a:buNone/>
            </a:pPr>
            <a:endParaRPr lang="it-IT" sz="1050" dirty="0" smtClean="0"/>
          </a:p>
          <a:p>
            <a:r>
              <a:rPr lang="it-IT" sz="1050" dirty="0" smtClean="0"/>
              <a:t>Bergamo (1)</a:t>
            </a:r>
          </a:p>
          <a:p>
            <a:pPr>
              <a:buNone/>
            </a:pPr>
            <a:r>
              <a:rPr lang="it-IT" sz="1050" dirty="0" smtClean="0"/>
              <a:t>Psicologia Clinica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PSICOLOGIA CLINICA – CORSO AVANZATO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smtClean="0">
                <a:solidFill>
                  <a:srgbClr val="FF0000"/>
                </a:solidFill>
              </a:rPr>
              <a:t>10</a:t>
            </a:r>
          </a:p>
          <a:p>
            <a:pPr>
              <a:buNone/>
            </a:pPr>
            <a:endParaRPr lang="it-IT" sz="1050" dirty="0" smtClean="0"/>
          </a:p>
          <a:p>
            <a:r>
              <a:rPr lang="it-IT" sz="1050" dirty="0" smtClean="0"/>
              <a:t>Cesena (1-1-10)</a:t>
            </a:r>
          </a:p>
          <a:p>
            <a:pPr>
              <a:buNone/>
            </a:pPr>
            <a:r>
              <a:rPr lang="it-IT" sz="1050" dirty="0" smtClean="0"/>
              <a:t>Psicologia Scolastica e di Comunità 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METODI </a:t>
            </a:r>
            <a:r>
              <a:rPr lang="it-IT" sz="1050" b="1" dirty="0" err="1">
                <a:solidFill>
                  <a:srgbClr val="FF0000"/>
                </a:solidFill>
              </a:rPr>
              <a:t>DI</a:t>
            </a:r>
            <a:r>
              <a:rPr lang="it-IT" sz="1050" b="1" dirty="0">
                <a:solidFill>
                  <a:srgbClr val="FF0000"/>
                </a:solidFill>
              </a:rPr>
              <a:t> VALUTAZIONE ED INTERVENTI IN PSICOLOGIA CLINICA DELLO SVILUPPO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8</a:t>
            </a:r>
          </a:p>
          <a:p>
            <a:pPr>
              <a:buNone/>
            </a:pPr>
            <a:r>
              <a:rPr lang="it-IT" sz="1050" dirty="0" smtClean="0"/>
              <a:t>Psicologia Cognitiva e Applicata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PSICOLOGIA DELL’INVECCHIAMENTO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smtClean="0">
                <a:solidFill>
                  <a:srgbClr val="FF0000"/>
                </a:solidFill>
              </a:rPr>
              <a:t>6</a:t>
            </a:r>
          </a:p>
          <a:p>
            <a:pPr>
              <a:buNone/>
            </a:pPr>
            <a:r>
              <a:rPr lang="it-IT" sz="1050" dirty="0" smtClean="0"/>
              <a:t>Psicologia Clinica</a:t>
            </a:r>
            <a:endParaRPr lang="it-IT" sz="1050" dirty="0"/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 08 CLINICAL APPLICATIONS OF POSITIVE PSYCHOLOGY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smtClean="0">
                <a:solidFill>
                  <a:srgbClr val="FF0000"/>
                </a:solidFill>
              </a:rPr>
              <a:t>8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METODI </a:t>
            </a:r>
            <a:r>
              <a:rPr lang="it-IT" sz="1050" b="1" dirty="0" err="1">
                <a:solidFill>
                  <a:srgbClr val="FF0000"/>
                </a:solidFill>
              </a:rPr>
              <a:t>DI</a:t>
            </a:r>
            <a:r>
              <a:rPr lang="it-IT" sz="1050" b="1" dirty="0">
                <a:solidFill>
                  <a:srgbClr val="FF0000"/>
                </a:solidFill>
              </a:rPr>
              <a:t> INTERVENTO NEL DISAGIO DELL’ANZIANO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smtClean="0">
                <a:solidFill>
                  <a:srgbClr val="FF0000"/>
                </a:solidFill>
              </a:rPr>
              <a:t>6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PSICOLOGIA CLINICA DELLA RIABILITAZIONE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smtClean="0">
                <a:solidFill>
                  <a:srgbClr val="FF0000"/>
                </a:solidFill>
              </a:rPr>
              <a:t>6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METODOLOGIA CLINICA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smtClean="0">
                <a:solidFill>
                  <a:srgbClr val="FF0000"/>
                </a:solidFill>
              </a:rPr>
              <a:t>8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PSICOFISIOLOGIA CLINICA I 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smtClean="0">
                <a:solidFill>
                  <a:srgbClr val="FF0000"/>
                </a:solidFill>
              </a:rPr>
              <a:t>6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PSICOFISIOLOGIA CLINICA II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6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PSICOPATOLOGIA DIFFERENZIALE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smtClean="0">
                <a:solidFill>
                  <a:srgbClr val="FF0000"/>
                </a:solidFill>
              </a:rPr>
              <a:t>10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PSICOSOMATICA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8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CLINIMETRIA CFU 6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TERAPIA PSICOLOGICA CFU </a:t>
            </a:r>
            <a:r>
              <a:rPr lang="it-IT" sz="1050" b="1" dirty="0" smtClean="0">
                <a:solidFill>
                  <a:srgbClr val="FF0000"/>
                </a:solidFill>
              </a:rPr>
              <a:t>10</a:t>
            </a:r>
          </a:p>
          <a:p>
            <a:pPr>
              <a:buNone/>
            </a:pPr>
            <a:endParaRPr lang="it-IT" sz="1050" dirty="0" smtClean="0">
              <a:solidFill>
                <a:srgbClr val="FF0000"/>
              </a:solidFill>
            </a:endParaRPr>
          </a:p>
          <a:p>
            <a:r>
              <a:rPr lang="it-IT" sz="1050" dirty="0" smtClean="0"/>
              <a:t>Chieti (5)</a:t>
            </a:r>
          </a:p>
          <a:p>
            <a:pPr>
              <a:buNone/>
            </a:pPr>
            <a:r>
              <a:rPr lang="it-IT" sz="1050" dirty="0" smtClean="0"/>
              <a:t>Psicologia Clinica e della Salute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RELAZIONE </a:t>
            </a:r>
            <a:r>
              <a:rPr lang="it-IT" sz="1050" b="1" dirty="0" err="1">
                <a:solidFill>
                  <a:srgbClr val="FF0000"/>
                </a:solidFill>
              </a:rPr>
              <a:t>D’AIUTO</a:t>
            </a:r>
            <a:r>
              <a:rPr lang="it-IT" sz="1050" b="1" dirty="0">
                <a:solidFill>
                  <a:srgbClr val="FF0000"/>
                </a:solidFill>
              </a:rPr>
              <a:t>, COUNSELING E PSICOTERAPIA IN PSICOLOGIA CLINICA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6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PSICOLOGIA CLINICA DELL’ARCO </a:t>
            </a:r>
            <a:r>
              <a:rPr lang="it-IT" sz="1050" b="1" dirty="0" err="1">
                <a:solidFill>
                  <a:srgbClr val="FF0000"/>
                </a:solidFill>
              </a:rPr>
              <a:t>DI</a:t>
            </a:r>
            <a:r>
              <a:rPr lang="it-IT" sz="1050" b="1" dirty="0">
                <a:solidFill>
                  <a:srgbClr val="FF0000"/>
                </a:solidFill>
              </a:rPr>
              <a:t> VITA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smtClean="0">
                <a:solidFill>
                  <a:srgbClr val="FF0000"/>
                </a:solidFill>
              </a:rPr>
              <a:t>6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M-PSI/07 PSICOPATOLOGIA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6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PSICOLOGIA CLINICA AVANZATA E DELLA </a:t>
            </a:r>
            <a:r>
              <a:rPr lang="it-IT" sz="1050" b="1" dirty="0" err="1">
                <a:solidFill>
                  <a:srgbClr val="FF0000"/>
                </a:solidFill>
              </a:rPr>
              <a:t>PERSONALITà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6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LE APPLICAZIONI DELLA PSICOLOGIA CLINICA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6 </a:t>
            </a:r>
            <a:endParaRPr lang="it-IT" sz="105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1050" dirty="0" smtClean="0"/>
          </a:p>
          <a:p>
            <a:r>
              <a:rPr lang="it-IT" sz="1050" dirty="0" smtClean="0"/>
              <a:t>Firenze (5)</a:t>
            </a:r>
          </a:p>
          <a:p>
            <a:pPr>
              <a:buNone/>
            </a:pPr>
            <a:r>
              <a:rPr lang="it-IT" sz="1050" dirty="0" smtClean="0"/>
              <a:t>Psicologia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COLLOQUIO PSICOLOGICO (ESAME </a:t>
            </a:r>
            <a:r>
              <a:rPr lang="it-IT" sz="1050" b="1" dirty="0" smtClean="0">
                <a:solidFill>
                  <a:srgbClr val="FF0000"/>
                </a:solidFill>
              </a:rPr>
              <a:t>INTEGRATO)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6</a:t>
            </a:r>
            <a:endParaRPr lang="it-IT" sz="105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50" b="1" dirty="0" smtClean="0">
                <a:solidFill>
                  <a:srgbClr val="FF0000"/>
                </a:solidFill>
              </a:rPr>
              <a:t>M-PSI08   METODI DELLA VALUTAZIONE CLLINICA </a:t>
            </a:r>
            <a:r>
              <a:rPr lang="it-IT" sz="1050" b="1" dirty="0" err="1" smtClean="0">
                <a:solidFill>
                  <a:srgbClr val="FF0000"/>
                </a:solidFill>
              </a:rPr>
              <a:t>cfu</a:t>
            </a:r>
            <a:r>
              <a:rPr lang="it-IT" sz="1050" b="1" dirty="0" smtClean="0">
                <a:solidFill>
                  <a:srgbClr val="FF0000"/>
                </a:solidFill>
              </a:rPr>
              <a:t> 6</a:t>
            </a:r>
          </a:p>
          <a:p>
            <a:pPr>
              <a:buNone/>
            </a:pPr>
            <a:r>
              <a:rPr lang="it-IT" sz="1050" b="1" dirty="0" smtClean="0">
                <a:solidFill>
                  <a:srgbClr val="FF0000"/>
                </a:solidFill>
              </a:rPr>
              <a:t>M-PSI08   COUNSELING </a:t>
            </a:r>
            <a:r>
              <a:rPr lang="it-IT" sz="1050" b="1" dirty="0" err="1" smtClean="0">
                <a:solidFill>
                  <a:srgbClr val="FF0000"/>
                </a:solidFill>
              </a:rPr>
              <a:t>cfu</a:t>
            </a:r>
            <a:r>
              <a:rPr lang="it-IT" sz="1050" b="1" dirty="0" smtClean="0">
                <a:solidFill>
                  <a:srgbClr val="FF0000"/>
                </a:solidFill>
              </a:rPr>
              <a:t> 6</a:t>
            </a:r>
            <a:endParaRPr lang="it-IT" sz="105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PSICOLOGIA E PSICOPATOLOGIA DEL COMPORTAMENTO SESSUALE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6</a:t>
            </a:r>
            <a:endParaRPr lang="it-IT" sz="105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PSICOLOGIA DELLA SALUTE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6</a:t>
            </a:r>
            <a:endParaRPr lang="it-IT" sz="105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MODELLI DI PSICOTERAPIA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smtClean="0">
                <a:solidFill>
                  <a:srgbClr val="FF0000"/>
                </a:solidFill>
              </a:rPr>
              <a:t>9</a:t>
            </a:r>
          </a:p>
          <a:p>
            <a:pPr>
              <a:buNone/>
            </a:pPr>
            <a:r>
              <a:rPr lang="it-IT" sz="1050" b="1" dirty="0" smtClean="0">
                <a:solidFill>
                  <a:srgbClr val="FF0000"/>
                </a:solidFill>
              </a:rPr>
              <a:t>M-PSI08 INTERVENTI COGNITIVI E COMPORTAMENTALI PER I MOTIVI DEL CAMBIAMENTO </a:t>
            </a:r>
            <a:r>
              <a:rPr lang="it-IT" sz="1050" b="1" dirty="0" err="1" smtClean="0">
                <a:solidFill>
                  <a:srgbClr val="FF0000"/>
                </a:solidFill>
              </a:rPr>
              <a:t>cfu</a:t>
            </a:r>
            <a:r>
              <a:rPr lang="it-IT" sz="1050" b="1" dirty="0" smtClean="0">
                <a:solidFill>
                  <a:srgbClr val="FF0000"/>
                </a:solidFill>
              </a:rPr>
              <a:t> 6</a:t>
            </a:r>
          </a:p>
          <a:p>
            <a:pPr>
              <a:buNone/>
            </a:pPr>
            <a:endParaRPr lang="it-IT" sz="1050" dirty="0" smtClean="0"/>
          </a:p>
          <a:p>
            <a:r>
              <a:rPr lang="it-IT" sz="1050" dirty="0" smtClean="0"/>
              <a:t>Genova (1)</a:t>
            </a:r>
          </a:p>
          <a:p>
            <a:pPr>
              <a:buNone/>
            </a:pPr>
            <a:r>
              <a:rPr lang="it-IT" sz="1050" dirty="0" smtClean="0"/>
              <a:t>Psicologia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PSICOPATOLOGIA DELL’ADOLESCENZA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smtClean="0">
                <a:solidFill>
                  <a:srgbClr val="FF0000"/>
                </a:solidFill>
              </a:rPr>
              <a:t>6</a:t>
            </a:r>
          </a:p>
          <a:p>
            <a:pPr>
              <a:buNone/>
            </a:pPr>
            <a:endParaRPr lang="it-IT" sz="1050" dirty="0" smtClean="0"/>
          </a:p>
          <a:p>
            <a:r>
              <a:rPr lang="it-IT" sz="1050" dirty="0" smtClean="0"/>
              <a:t>L’Aquila (3)</a:t>
            </a:r>
          </a:p>
          <a:p>
            <a:pPr>
              <a:buNone/>
            </a:pPr>
            <a:r>
              <a:rPr lang="it-IT" sz="1050" dirty="0" smtClean="0"/>
              <a:t>Psicologia Applicata Clinica e della Salute</a:t>
            </a:r>
          </a:p>
          <a:p>
            <a:pPr>
              <a:buNone/>
            </a:pPr>
            <a:r>
              <a:rPr lang="it-IT" sz="1050" b="1" dirty="0" smtClean="0">
                <a:solidFill>
                  <a:srgbClr val="FF0000"/>
                </a:solidFill>
              </a:rPr>
              <a:t>M-PSI/08 PSICOTERAPIA COGNITIVO COMPORTAMENTALE </a:t>
            </a:r>
            <a:r>
              <a:rPr lang="it-IT" sz="1050" b="1" dirty="0" err="1" smtClean="0">
                <a:solidFill>
                  <a:srgbClr val="FF0000"/>
                </a:solidFill>
              </a:rPr>
              <a:t>cfu</a:t>
            </a:r>
            <a:r>
              <a:rPr lang="it-IT" sz="1050" b="1" dirty="0" smtClean="0">
                <a:solidFill>
                  <a:srgbClr val="FF0000"/>
                </a:solidFill>
              </a:rPr>
              <a:t> 6</a:t>
            </a:r>
            <a:endParaRPr lang="it-IT" sz="105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50" b="1" dirty="0" smtClean="0">
                <a:solidFill>
                  <a:srgbClr val="FF0000"/>
                </a:solidFill>
              </a:rPr>
              <a:t>M-PSI/08 PSICOTERAPIA INDIVIDUALE E TEORIA DEL CAMBIAMENTO </a:t>
            </a:r>
            <a:r>
              <a:rPr lang="it-IT" sz="1050" b="1" dirty="0" err="1" smtClean="0">
                <a:solidFill>
                  <a:srgbClr val="FF0000"/>
                </a:solidFill>
              </a:rPr>
              <a:t>cfu</a:t>
            </a:r>
            <a:r>
              <a:rPr lang="it-IT" sz="1050" b="1" dirty="0" smtClean="0">
                <a:solidFill>
                  <a:srgbClr val="FF0000"/>
                </a:solidFill>
              </a:rPr>
              <a:t> 5</a:t>
            </a:r>
          </a:p>
          <a:p>
            <a:pPr>
              <a:buNone/>
            </a:pPr>
            <a:r>
              <a:rPr lang="it-IT" sz="1050" b="1" dirty="0" smtClean="0">
                <a:solidFill>
                  <a:srgbClr val="FF0000"/>
                </a:solidFill>
              </a:rPr>
              <a:t>M-PSI/08 </a:t>
            </a:r>
            <a:r>
              <a:rPr lang="it-IT" sz="1050" b="1" dirty="0">
                <a:solidFill>
                  <a:srgbClr val="FF0000"/>
                </a:solidFill>
              </a:rPr>
              <a:t>PSICOLOGIA DELLE TOSSICODIPENDENZE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</a:t>
            </a:r>
            <a:r>
              <a:rPr lang="it-IT" sz="1050" b="1" dirty="0" smtClean="0">
                <a:solidFill>
                  <a:srgbClr val="FF0000"/>
                </a:solidFill>
              </a:rPr>
              <a:t>5</a:t>
            </a:r>
          </a:p>
          <a:p>
            <a:pPr>
              <a:buNone/>
            </a:pPr>
            <a:r>
              <a:rPr lang="it-IT" sz="1050" b="1" dirty="0" smtClean="0">
                <a:solidFill>
                  <a:srgbClr val="FF0000"/>
                </a:solidFill>
              </a:rPr>
              <a:t>M-PSI08 PSICOLOGIA CLINICA </a:t>
            </a:r>
            <a:r>
              <a:rPr lang="it-IT" sz="1050" b="1" dirty="0" err="1" smtClean="0">
                <a:solidFill>
                  <a:srgbClr val="FF0000"/>
                </a:solidFill>
              </a:rPr>
              <a:t>cfu</a:t>
            </a:r>
            <a:r>
              <a:rPr lang="it-IT" sz="1050" b="1" dirty="0" smtClean="0">
                <a:solidFill>
                  <a:srgbClr val="FF0000"/>
                </a:solidFill>
              </a:rPr>
              <a:t> 8</a:t>
            </a:r>
          </a:p>
          <a:p>
            <a:pPr>
              <a:buNone/>
            </a:pPr>
            <a:r>
              <a:rPr lang="it-IT" sz="1050" b="1" dirty="0" smtClean="0">
                <a:solidFill>
                  <a:srgbClr val="FF0000"/>
                </a:solidFill>
              </a:rPr>
              <a:t>M-PSI08 COMUNICAZIONE MEDICO – PAZIENTE </a:t>
            </a:r>
            <a:r>
              <a:rPr lang="it-IT" sz="1050" b="1" dirty="0" err="1" smtClean="0">
                <a:solidFill>
                  <a:srgbClr val="FF0000"/>
                </a:solidFill>
              </a:rPr>
              <a:t>cfu</a:t>
            </a:r>
            <a:r>
              <a:rPr lang="it-IT" sz="1050" b="1" dirty="0" smtClean="0">
                <a:solidFill>
                  <a:srgbClr val="FF0000"/>
                </a:solidFill>
              </a:rPr>
              <a:t> 3</a:t>
            </a:r>
          </a:p>
          <a:p>
            <a:pPr>
              <a:buNone/>
            </a:pPr>
            <a:endParaRPr lang="it-IT" sz="1050" dirty="0" smtClean="0"/>
          </a:p>
          <a:p>
            <a:r>
              <a:rPr lang="it-IT" sz="1050" dirty="0" smtClean="0"/>
              <a:t>Lecce (2)</a:t>
            </a:r>
          </a:p>
          <a:p>
            <a:pPr>
              <a:buNone/>
            </a:pPr>
            <a:r>
              <a:rPr lang="it-IT" sz="1050" dirty="0" smtClean="0"/>
              <a:t>Psicologia dell’Intervento Psicologico</a:t>
            </a: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METODI E TECNICHE DEL COLLOQUIO CLINICO </a:t>
            </a:r>
            <a:r>
              <a:rPr lang="it-IT" sz="1050" b="1" dirty="0" err="1">
                <a:solidFill>
                  <a:srgbClr val="FF0000"/>
                </a:solidFill>
              </a:rPr>
              <a:t>cfu</a:t>
            </a:r>
            <a:r>
              <a:rPr lang="it-IT" sz="1050" b="1" dirty="0">
                <a:solidFill>
                  <a:srgbClr val="FF0000"/>
                </a:solidFill>
              </a:rPr>
              <a:t> 8</a:t>
            </a:r>
            <a:endParaRPr lang="it-IT" sz="105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50" b="1" dirty="0">
                <a:solidFill>
                  <a:srgbClr val="FF0000"/>
                </a:solidFill>
              </a:rPr>
              <a:t>M-PSI/08 ELEMENTI </a:t>
            </a:r>
            <a:r>
              <a:rPr lang="it-IT" sz="1050" b="1" dirty="0" err="1">
                <a:solidFill>
                  <a:srgbClr val="FF0000"/>
                </a:solidFill>
              </a:rPr>
              <a:t>DI</a:t>
            </a:r>
            <a:r>
              <a:rPr lang="it-IT" sz="1050" b="1" dirty="0">
                <a:solidFill>
                  <a:srgbClr val="FF0000"/>
                </a:solidFill>
              </a:rPr>
              <a:t> PSICOPATOLOGIA E PSICODIAGNOSTICA CFU </a:t>
            </a:r>
            <a:r>
              <a:rPr lang="it-IT" sz="1050" b="1" dirty="0" smtClean="0">
                <a:solidFill>
                  <a:srgbClr val="FF0000"/>
                </a:solidFill>
              </a:rPr>
              <a:t>12</a:t>
            </a:r>
          </a:p>
          <a:p>
            <a:pPr>
              <a:buNone/>
            </a:pPr>
            <a:endParaRPr lang="it-IT" sz="1000" dirty="0" smtClean="0"/>
          </a:p>
          <a:p>
            <a:pPr>
              <a:buNone/>
            </a:pPr>
            <a:endParaRPr lang="it-IT" sz="1000" dirty="0" smtClean="0"/>
          </a:p>
          <a:p>
            <a:pPr>
              <a:buNone/>
            </a:pPr>
            <a:endParaRPr lang="it-IT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 numCol="2">
            <a:normAutofit fontScale="32500" lnSpcReduction="20000"/>
          </a:bodyPr>
          <a:lstStyle/>
          <a:p>
            <a:r>
              <a:rPr lang="it-IT" sz="3400" dirty="0" smtClean="0"/>
              <a:t>Messina (2)</a:t>
            </a:r>
          </a:p>
          <a:p>
            <a:pPr>
              <a:buNone/>
            </a:pPr>
            <a:r>
              <a:rPr lang="it-IT" sz="3400" dirty="0" smtClean="0"/>
              <a:t>Neuropsicologia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PSICOLOGIA E NEUROPSICOLOGIA CLINICA </a:t>
            </a:r>
            <a:r>
              <a:rPr lang="it-IT" sz="3400" dirty="0" err="1" smtClean="0">
                <a:solidFill>
                  <a:srgbClr val="FF0000"/>
                </a:solidFill>
              </a:rPr>
              <a:t>cfu</a:t>
            </a:r>
            <a:r>
              <a:rPr lang="it-IT" sz="3400" dirty="0" smtClean="0">
                <a:solidFill>
                  <a:srgbClr val="FF0000"/>
                </a:solidFill>
              </a:rPr>
              <a:t> 10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TECNICHE PROIETTIVE PER LA PSICODIAGNOSI CFU 8</a:t>
            </a:r>
          </a:p>
          <a:p>
            <a:endParaRPr lang="it-IT" sz="3400" dirty="0" smtClean="0"/>
          </a:p>
          <a:p>
            <a:r>
              <a:rPr lang="it-IT" sz="3400" dirty="0" smtClean="0"/>
              <a:t>Milano Bicocca (1)</a:t>
            </a:r>
          </a:p>
          <a:p>
            <a:pPr>
              <a:buNone/>
            </a:pPr>
            <a:r>
              <a:rPr lang="it-IT" sz="3400" dirty="0" smtClean="0"/>
              <a:t>Psicologia Clinica, dello Sviluppo e Neuropsicologia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PSICOLOGIA CLINICA CFU 8</a:t>
            </a:r>
          </a:p>
          <a:p>
            <a:pPr>
              <a:buNone/>
            </a:pPr>
            <a:r>
              <a:rPr lang="it-IT" sz="3400" b="1" dirty="0">
                <a:solidFill>
                  <a:srgbClr val="FF0000"/>
                </a:solidFill>
              </a:rPr>
              <a:t>M-PSI/08 PSICOLOGIA </a:t>
            </a:r>
            <a:r>
              <a:rPr lang="it-IT" sz="3400" b="1" dirty="0" smtClean="0">
                <a:solidFill>
                  <a:srgbClr val="FF0000"/>
                </a:solidFill>
              </a:rPr>
              <a:t>DELLA SALUTE </a:t>
            </a:r>
            <a:r>
              <a:rPr lang="it-IT" sz="3400" b="1" dirty="0">
                <a:solidFill>
                  <a:srgbClr val="FF0000"/>
                </a:solidFill>
              </a:rPr>
              <a:t>CFU </a:t>
            </a:r>
            <a:r>
              <a:rPr lang="it-IT" sz="3400" b="1" dirty="0" smtClean="0">
                <a:solidFill>
                  <a:srgbClr val="FF0000"/>
                </a:solidFill>
              </a:rPr>
              <a:t>8</a:t>
            </a:r>
          </a:p>
          <a:p>
            <a:pPr>
              <a:buNone/>
            </a:pPr>
            <a:r>
              <a:rPr lang="it-IT" sz="3400" b="1" dirty="0">
                <a:solidFill>
                  <a:srgbClr val="FF0000"/>
                </a:solidFill>
              </a:rPr>
              <a:t>M-PSI/08 PSICOLOGIA </a:t>
            </a:r>
            <a:r>
              <a:rPr lang="it-IT" sz="3400" b="1" dirty="0" smtClean="0">
                <a:solidFill>
                  <a:srgbClr val="FF0000"/>
                </a:solidFill>
              </a:rPr>
              <a:t>DELLA DEVIANZA </a:t>
            </a:r>
            <a:r>
              <a:rPr lang="it-IT" sz="3400" b="1" dirty="0">
                <a:solidFill>
                  <a:srgbClr val="FF0000"/>
                </a:solidFill>
              </a:rPr>
              <a:t>CFU 8</a:t>
            </a:r>
          </a:p>
          <a:p>
            <a:pPr>
              <a:buNone/>
            </a:pPr>
            <a:endParaRPr lang="it-IT" sz="3400" dirty="0" smtClean="0"/>
          </a:p>
          <a:p>
            <a:r>
              <a:rPr lang="it-IT" sz="3400" dirty="0" smtClean="0"/>
              <a:t>Milano Cattolica (2)</a:t>
            </a:r>
          </a:p>
          <a:p>
            <a:pPr>
              <a:buNone/>
            </a:pPr>
            <a:r>
              <a:rPr lang="it-IT" sz="3400" dirty="0" smtClean="0"/>
              <a:t>Psicologia Clinica: Salute, Relazioni Familiari e Interventi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PSICOLOGIA CLINICA DEI LEGAMI FAMIGLIARI  8 CFU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PSICOPATOLOGIA 8 </a:t>
            </a:r>
            <a:r>
              <a:rPr lang="it-IT" sz="3400" b="1" dirty="0" err="1" smtClean="0">
                <a:solidFill>
                  <a:srgbClr val="FF0000"/>
                </a:solidFill>
              </a:rPr>
              <a:t>cfu</a:t>
            </a:r>
            <a:endParaRPr lang="it-IT" sz="3400" b="1" dirty="0" smtClean="0">
              <a:solidFill>
                <a:srgbClr val="FF0000"/>
              </a:solidFill>
            </a:endParaRPr>
          </a:p>
          <a:p>
            <a:endParaRPr lang="it-IT" sz="3400" dirty="0" smtClean="0"/>
          </a:p>
          <a:p>
            <a:r>
              <a:rPr lang="it-IT" sz="3400" dirty="0" smtClean="0"/>
              <a:t>Napoli </a:t>
            </a:r>
            <a:r>
              <a:rPr lang="it-IT" sz="3400" dirty="0" err="1" smtClean="0"/>
              <a:t>S.Orsola</a:t>
            </a:r>
            <a:r>
              <a:rPr lang="it-IT" sz="3400" dirty="0" smtClean="0"/>
              <a:t> (1)</a:t>
            </a:r>
          </a:p>
          <a:p>
            <a:pPr>
              <a:buNone/>
            </a:pPr>
            <a:r>
              <a:rPr lang="it-IT" sz="3400" dirty="0" smtClean="0"/>
              <a:t>Psicologia: Risorse Umane, Ergonomia Cognitiva, Neuroscienze Cognitive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NEUROPSICOLOGIA CLINICA (</a:t>
            </a:r>
            <a:r>
              <a:rPr lang="it-IT" sz="3400" b="1" dirty="0" err="1" smtClean="0">
                <a:solidFill>
                  <a:srgbClr val="FF0000"/>
                </a:solidFill>
              </a:rPr>
              <a:t>Currriculum</a:t>
            </a:r>
            <a:r>
              <a:rPr lang="it-IT" sz="3400" b="1" dirty="0" smtClean="0">
                <a:solidFill>
                  <a:srgbClr val="FF0000"/>
                </a:solidFill>
              </a:rPr>
              <a:t> Neuroscienze Cognitive) </a:t>
            </a:r>
            <a:r>
              <a:rPr lang="it-IT" sz="3400" b="1" dirty="0" err="1" smtClean="0">
                <a:solidFill>
                  <a:srgbClr val="FF0000"/>
                </a:solidFill>
              </a:rPr>
              <a:t>cfu</a:t>
            </a:r>
            <a:r>
              <a:rPr lang="it-IT" sz="3400" b="1" dirty="0" smtClean="0">
                <a:solidFill>
                  <a:srgbClr val="FF0000"/>
                </a:solidFill>
              </a:rPr>
              <a:t> 6</a:t>
            </a:r>
          </a:p>
          <a:p>
            <a:pPr>
              <a:buNone/>
            </a:pPr>
            <a:endParaRPr lang="it-IT" sz="3400" dirty="0" smtClean="0"/>
          </a:p>
          <a:p>
            <a:r>
              <a:rPr lang="it-IT" sz="3400" dirty="0" smtClean="0"/>
              <a:t>Napoli 2 (4)</a:t>
            </a:r>
          </a:p>
          <a:p>
            <a:pPr>
              <a:buNone/>
            </a:pPr>
            <a:r>
              <a:rPr lang="it-IT" sz="3400" dirty="0" smtClean="0"/>
              <a:t>Psicologia Clinica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TEORIA E TECNICA DEL COLLOQUIO CLINICO </a:t>
            </a:r>
            <a:r>
              <a:rPr lang="it-IT" sz="3400" dirty="0" err="1" smtClean="0">
                <a:solidFill>
                  <a:srgbClr val="FF0000"/>
                </a:solidFill>
              </a:rPr>
              <a:t>cfu</a:t>
            </a:r>
            <a:r>
              <a:rPr lang="it-IT" sz="3400" dirty="0" smtClean="0">
                <a:solidFill>
                  <a:srgbClr val="FF0000"/>
                </a:solidFill>
              </a:rPr>
              <a:t> 8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M-PSI/04 PSICOLOGIA CLINICA DELLO SVILUPPO </a:t>
            </a:r>
            <a:r>
              <a:rPr lang="it-IT" sz="3400" dirty="0" smtClean="0">
                <a:solidFill>
                  <a:srgbClr val="FF0000"/>
                </a:solidFill>
              </a:rPr>
              <a:t>8 </a:t>
            </a:r>
            <a:r>
              <a:rPr lang="it-IT" sz="3400" dirty="0" err="1" smtClean="0">
                <a:solidFill>
                  <a:srgbClr val="FF0000"/>
                </a:solidFill>
              </a:rPr>
              <a:t>cfu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PSICOLOGIA CLINICA </a:t>
            </a:r>
            <a:r>
              <a:rPr lang="it-IT" sz="3400" dirty="0" err="1" smtClean="0">
                <a:solidFill>
                  <a:srgbClr val="FF0000"/>
                </a:solidFill>
              </a:rPr>
              <a:t>cfu</a:t>
            </a:r>
            <a:r>
              <a:rPr lang="it-IT" sz="3400" dirty="0" smtClean="0">
                <a:solidFill>
                  <a:srgbClr val="FF0000"/>
                </a:solidFill>
              </a:rPr>
              <a:t> 10 </a:t>
            </a:r>
            <a:r>
              <a:rPr lang="it-IT" sz="3400" dirty="0" err="1" smtClean="0">
                <a:solidFill>
                  <a:srgbClr val="FF0000"/>
                </a:solidFill>
              </a:rPr>
              <a:t>a.a.</a:t>
            </a:r>
            <a:r>
              <a:rPr lang="it-IT" sz="3400" dirty="0" smtClean="0">
                <a:solidFill>
                  <a:srgbClr val="FF0000"/>
                </a:solidFill>
              </a:rPr>
              <a:t> 2013-2014</a:t>
            </a:r>
            <a:endParaRPr lang="it-IT" sz="3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MODELLI PSICOTERAPEUTICI</a:t>
            </a:r>
            <a:r>
              <a:rPr lang="it-IT" sz="3400" dirty="0" smtClean="0">
                <a:solidFill>
                  <a:srgbClr val="FF0000"/>
                </a:solidFill>
              </a:rPr>
              <a:t> </a:t>
            </a:r>
            <a:r>
              <a:rPr lang="it-IT" sz="3400" dirty="0" err="1" smtClean="0">
                <a:solidFill>
                  <a:srgbClr val="FF0000"/>
                </a:solidFill>
              </a:rPr>
              <a:t>cfu</a:t>
            </a:r>
            <a:r>
              <a:rPr lang="it-IT" sz="3400" dirty="0" smtClean="0">
                <a:solidFill>
                  <a:srgbClr val="FF0000"/>
                </a:solidFill>
              </a:rPr>
              <a:t> 4</a:t>
            </a:r>
          </a:p>
          <a:p>
            <a:pPr>
              <a:buNone/>
            </a:pPr>
            <a:endParaRPr lang="it-IT" sz="3400" dirty="0" smtClean="0"/>
          </a:p>
          <a:p>
            <a:r>
              <a:rPr lang="it-IT" sz="3400" dirty="0" smtClean="0"/>
              <a:t>Napoli Federico II (2)</a:t>
            </a:r>
          </a:p>
          <a:p>
            <a:pPr>
              <a:buNone/>
            </a:pPr>
            <a:r>
              <a:rPr lang="it-IT" sz="3400" dirty="0" smtClean="0"/>
              <a:t>Psicologia Clinica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METODOLOGIA DELL’INTERVENTO IN PSICOLOGIA CLINICA CFU 8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PSICOLOGIA CLINICA </a:t>
            </a:r>
            <a:r>
              <a:rPr lang="it-IT" sz="3400" b="1" dirty="0" err="1" smtClean="0">
                <a:solidFill>
                  <a:srgbClr val="FF0000"/>
                </a:solidFill>
              </a:rPr>
              <a:t>cfu</a:t>
            </a:r>
            <a:r>
              <a:rPr lang="it-IT" sz="3400" b="1" dirty="0" smtClean="0">
                <a:solidFill>
                  <a:srgbClr val="FF0000"/>
                </a:solidFill>
              </a:rPr>
              <a:t> 8</a:t>
            </a:r>
            <a:endParaRPr lang="it-IT" sz="3400" dirty="0" smtClean="0"/>
          </a:p>
          <a:p>
            <a:endParaRPr lang="it-IT" sz="3400" dirty="0" smtClean="0"/>
          </a:p>
          <a:p>
            <a:r>
              <a:rPr lang="it-IT" sz="3400" dirty="0" smtClean="0"/>
              <a:t>Padova (2-3-3-1)</a:t>
            </a:r>
          </a:p>
          <a:p>
            <a:pPr>
              <a:buNone/>
            </a:pPr>
            <a:r>
              <a:rPr lang="it-IT" sz="3400" dirty="0" smtClean="0"/>
              <a:t>Cognitive </a:t>
            </a:r>
            <a:r>
              <a:rPr lang="it-IT" sz="3400" dirty="0" err="1" smtClean="0"/>
              <a:t>Neuscience</a:t>
            </a:r>
            <a:r>
              <a:rPr lang="it-IT" sz="3400" dirty="0" smtClean="0"/>
              <a:t> and </a:t>
            </a:r>
            <a:r>
              <a:rPr lang="it-IT" sz="3400" dirty="0" err="1" smtClean="0"/>
              <a:t>Clinical</a:t>
            </a:r>
            <a:r>
              <a:rPr lang="it-IT" sz="3400" dirty="0" smtClean="0"/>
              <a:t> </a:t>
            </a:r>
            <a:r>
              <a:rPr lang="it-IT" sz="3400" dirty="0" err="1" smtClean="0"/>
              <a:t>Neuropsychology</a:t>
            </a:r>
            <a:endParaRPr lang="it-IT" sz="3400" dirty="0" smtClean="0"/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CLINICAL NEUROPSYCHOLOGY CFU 6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400" b="1" dirty="0" smtClean="0">
                <a:solidFill>
                  <a:srgbClr val="FF0000"/>
                </a:solidFill>
              </a:rPr>
              <a:t>M-PSI/08 AFFECTIVE NEUROSCIENCE AND PSYCHOPATOLOGY CFU 6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dirty="0" smtClean="0"/>
              <a:t>Neuroscienze e Riabilitazione Neuropsicologica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NEUROPSICOLOGIA CLINICA </a:t>
            </a:r>
            <a:r>
              <a:rPr lang="it-IT" sz="3400" dirty="0" err="1" smtClean="0">
                <a:solidFill>
                  <a:srgbClr val="FF0000"/>
                </a:solidFill>
              </a:rPr>
              <a:t>cfu</a:t>
            </a:r>
            <a:r>
              <a:rPr lang="it-IT" sz="3400" dirty="0" smtClean="0">
                <a:solidFill>
                  <a:srgbClr val="FF0000"/>
                </a:solidFill>
              </a:rPr>
              <a:t> 6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PSICODIAGNOSTICA CLINICA </a:t>
            </a:r>
            <a:r>
              <a:rPr lang="it-IT" sz="3400" b="1" dirty="0" err="1" smtClean="0">
                <a:solidFill>
                  <a:srgbClr val="FF0000"/>
                </a:solidFill>
              </a:rPr>
              <a:t>cfu</a:t>
            </a:r>
            <a:r>
              <a:rPr lang="it-IT" sz="3400" dirty="0" smtClean="0">
                <a:solidFill>
                  <a:srgbClr val="FF0000"/>
                </a:solidFill>
              </a:rPr>
              <a:t> 9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PSICOFISIOLOGIA CLINICA E PSICOSOMATICA </a:t>
            </a:r>
            <a:r>
              <a:rPr lang="it-IT" sz="3400" b="1" dirty="0" err="1" smtClean="0">
                <a:solidFill>
                  <a:srgbClr val="FF0000"/>
                </a:solidFill>
              </a:rPr>
              <a:t>cfu</a:t>
            </a:r>
            <a:r>
              <a:rPr lang="it-IT" sz="3400" b="1" dirty="0" smtClean="0">
                <a:solidFill>
                  <a:srgbClr val="FF0000"/>
                </a:solidFill>
              </a:rPr>
              <a:t> 9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dirty="0" smtClean="0"/>
              <a:t>Psicologia Clinica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COUNSELIMG E PSICOTERAPIA CFU 9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PSICOLOGIA CLINICA DELLA SALUTE </a:t>
            </a:r>
            <a:r>
              <a:rPr lang="it-IT" sz="3400" b="1" dirty="0" err="1" smtClean="0">
                <a:solidFill>
                  <a:srgbClr val="FF0000"/>
                </a:solidFill>
              </a:rPr>
              <a:t>cfu</a:t>
            </a:r>
            <a:r>
              <a:rPr lang="it-IT" sz="3400" b="1" dirty="0" smtClean="0">
                <a:solidFill>
                  <a:srgbClr val="FF0000"/>
                </a:solidFill>
              </a:rPr>
              <a:t> 6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FONDAMENTI </a:t>
            </a:r>
            <a:r>
              <a:rPr lang="it-IT" sz="3400" b="1" dirty="0" err="1" smtClean="0">
                <a:solidFill>
                  <a:srgbClr val="FF0000"/>
                </a:solidFill>
              </a:rPr>
              <a:t>DI</a:t>
            </a:r>
            <a:r>
              <a:rPr lang="it-IT" sz="3400" b="1" dirty="0" smtClean="0">
                <a:solidFill>
                  <a:srgbClr val="FF0000"/>
                </a:solidFill>
              </a:rPr>
              <a:t> PSICOTERAPIA COGNITIVA COMPORTAMENTALE CFU 6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dirty="0" smtClean="0"/>
              <a:t>Psicologia </a:t>
            </a:r>
            <a:r>
              <a:rPr lang="it-IT" sz="3400" dirty="0" err="1" smtClean="0"/>
              <a:t>Clinico-Dinamica</a:t>
            </a:r>
            <a:endParaRPr lang="it-IT" sz="3400" dirty="0" smtClean="0"/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INTERVENTI IN PSICOLOGIA CLINICA DELL’INTERAZIONE CFU 6</a:t>
            </a:r>
          </a:p>
          <a:p>
            <a:pPr>
              <a:buNone/>
            </a:pPr>
            <a:endParaRPr lang="it-IT" sz="3400" dirty="0" smtClean="0"/>
          </a:p>
          <a:p>
            <a:r>
              <a:rPr lang="it-IT" sz="3400" dirty="0" smtClean="0"/>
              <a:t>Palermo (9)</a:t>
            </a:r>
          </a:p>
          <a:p>
            <a:pPr>
              <a:buNone/>
            </a:pPr>
            <a:r>
              <a:rPr lang="it-IT" sz="3400" dirty="0" smtClean="0"/>
              <a:t>Psicologia Clinica</a:t>
            </a:r>
          </a:p>
          <a:p>
            <a:pPr>
              <a:buNone/>
            </a:pPr>
            <a:r>
              <a:rPr lang="it-IT" sz="3400" b="1" dirty="0" smtClean="0"/>
              <a:t>Curriculum: Neuropsicologia </a:t>
            </a:r>
            <a:endParaRPr lang="it-IT" sz="3400" dirty="0" smtClean="0"/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PSICOLOGIA CLINICA DELL’ADOLESCENZA </a:t>
            </a:r>
            <a:r>
              <a:rPr lang="it-IT" sz="3400" dirty="0" smtClean="0">
                <a:solidFill>
                  <a:srgbClr val="FF0000"/>
                </a:solidFill>
              </a:rPr>
              <a:t>CFU 6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GRUPPI ELEBORTAZIONE SULL’</a:t>
            </a:r>
            <a:r>
              <a:rPr lang="it-IT" sz="3400" b="1" dirty="0" err="1" smtClean="0">
                <a:solidFill>
                  <a:srgbClr val="FF0000"/>
                </a:solidFill>
              </a:rPr>
              <a:t>IDENTITà</a:t>
            </a:r>
            <a:r>
              <a:rPr lang="it-IT" sz="3400" b="1" dirty="0" smtClean="0">
                <a:solidFill>
                  <a:srgbClr val="FF0000"/>
                </a:solidFill>
              </a:rPr>
              <a:t> PROFESSIONALE CFU 5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PSICOTERAPIA CFU 9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ETNOPSICOANALISI </a:t>
            </a:r>
            <a:r>
              <a:rPr lang="it-IT" sz="3400" b="1" dirty="0" err="1" smtClean="0">
                <a:solidFill>
                  <a:srgbClr val="FF0000"/>
                </a:solidFill>
              </a:rPr>
              <a:t>cfu</a:t>
            </a:r>
            <a:r>
              <a:rPr lang="it-IT" sz="3400" b="1" dirty="0" smtClean="0">
                <a:solidFill>
                  <a:srgbClr val="FF0000"/>
                </a:solidFill>
              </a:rPr>
              <a:t> 6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PSICOSOMATICA CON ELEMENTI </a:t>
            </a:r>
            <a:r>
              <a:rPr lang="it-IT" sz="3400" b="1" dirty="0" err="1" smtClean="0">
                <a:solidFill>
                  <a:srgbClr val="FF0000"/>
                </a:solidFill>
              </a:rPr>
              <a:t>DI</a:t>
            </a:r>
            <a:r>
              <a:rPr lang="it-IT" sz="3400" b="1" dirty="0" smtClean="0">
                <a:solidFill>
                  <a:srgbClr val="FF0000"/>
                </a:solidFill>
              </a:rPr>
              <a:t> PSICOLOGIA DELLA SALUTE CFU 6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PSICOTERAPIE MULTIPERSONALI CFU 6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b="1" dirty="0" smtClean="0"/>
              <a:t>Curriculum: Relazione e Cura</a:t>
            </a:r>
            <a:endParaRPr lang="it-IT" sz="3400" dirty="0" smtClean="0"/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PSICODIAGNOSTICA E PSICOPATOLOGIA </a:t>
            </a:r>
            <a:r>
              <a:rPr lang="it-IT" sz="3400" dirty="0" err="1" smtClean="0">
                <a:solidFill>
                  <a:srgbClr val="FF0000"/>
                </a:solidFill>
              </a:rPr>
              <a:t>cfu</a:t>
            </a:r>
            <a:r>
              <a:rPr lang="it-IT" sz="3400" dirty="0" smtClean="0">
                <a:solidFill>
                  <a:srgbClr val="FF0000"/>
                </a:solidFill>
              </a:rPr>
              <a:t> 9</a:t>
            </a: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DIPENDENZE PATOLOGICHE CFU 6</a:t>
            </a:r>
            <a:endParaRPr lang="it-IT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400" b="1" dirty="0" smtClean="0">
                <a:solidFill>
                  <a:srgbClr val="FF0000"/>
                </a:solidFill>
              </a:rPr>
              <a:t>M-PSI/08 METODOLOGIA DELLA RICERCA IN PSICOLOGIA CLINICA CFU 6</a:t>
            </a:r>
          </a:p>
          <a:p>
            <a:pPr>
              <a:buNone/>
            </a:pPr>
            <a:endParaRPr lang="it-IT" sz="3400" dirty="0" smtClean="0"/>
          </a:p>
          <a:p>
            <a:r>
              <a:rPr lang="it-IT" sz="3400" dirty="0" smtClean="0"/>
              <a:t>Parma (1)</a:t>
            </a:r>
          </a:p>
          <a:p>
            <a:pPr>
              <a:buNone/>
            </a:pPr>
            <a:r>
              <a:rPr lang="it-IT" sz="3400" dirty="0" smtClean="0"/>
              <a:t>Psicologia</a:t>
            </a:r>
          </a:p>
          <a:p>
            <a:pPr>
              <a:buNone/>
            </a:pPr>
            <a:r>
              <a:rPr lang="it-IT" sz="3400" b="1" dirty="0">
                <a:solidFill>
                  <a:srgbClr val="FF0000"/>
                </a:solidFill>
              </a:rPr>
              <a:t>M-PSI/08 PSICOLOGIA CLINICA CORSO PROGREDITO </a:t>
            </a:r>
            <a:r>
              <a:rPr lang="it-IT" sz="3400" b="1" dirty="0" err="1">
                <a:solidFill>
                  <a:srgbClr val="FF0000"/>
                </a:solidFill>
              </a:rPr>
              <a:t>cfu</a:t>
            </a:r>
            <a:r>
              <a:rPr lang="it-IT" sz="3400" b="1" dirty="0">
                <a:solidFill>
                  <a:srgbClr val="FF0000"/>
                </a:solidFill>
              </a:rPr>
              <a:t> </a:t>
            </a:r>
            <a:r>
              <a:rPr lang="it-IT" sz="3400" b="1" dirty="0" smtClean="0">
                <a:solidFill>
                  <a:srgbClr val="FF0000"/>
                </a:solidFill>
              </a:rPr>
              <a:t>6 </a:t>
            </a:r>
            <a:r>
              <a:rPr lang="it-IT" b="1" dirty="0" err="1" smtClean="0">
                <a:solidFill>
                  <a:srgbClr val="FF0000"/>
                </a:solidFill>
              </a:rPr>
              <a:t>a.a.</a:t>
            </a:r>
            <a:r>
              <a:rPr lang="it-IT" b="1" dirty="0" smtClean="0">
                <a:solidFill>
                  <a:srgbClr val="FF0000"/>
                </a:solidFill>
              </a:rPr>
              <a:t> 2013-2014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04664"/>
            <a:ext cx="8496944" cy="6120680"/>
          </a:xfrm>
        </p:spPr>
        <p:txBody>
          <a:bodyPr numCol="2">
            <a:normAutofit/>
          </a:bodyPr>
          <a:lstStyle/>
          <a:p>
            <a:r>
              <a:rPr lang="it-IT" sz="1000" dirty="0" smtClean="0"/>
              <a:t>Pavia (9)</a:t>
            </a:r>
          </a:p>
          <a:p>
            <a:pPr>
              <a:buNone/>
            </a:pPr>
            <a:r>
              <a:rPr lang="it-IT" sz="1000" dirty="0" smtClean="0"/>
              <a:t>Psicologia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CLINICA – APPLICAZIONI </a:t>
            </a:r>
            <a:r>
              <a:rPr lang="it-IT" sz="1000" dirty="0" err="1" smtClean="0">
                <a:solidFill>
                  <a:srgbClr val="FF0000"/>
                </a:solidFill>
              </a:rPr>
              <a:t>cfu</a:t>
            </a:r>
            <a:r>
              <a:rPr lang="it-IT" sz="1000" dirty="0" smtClean="0">
                <a:solidFill>
                  <a:srgbClr val="FF0000"/>
                </a:solidFill>
              </a:rPr>
              <a:t> 9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CLINICA DELL’INVECCHIAMENTO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9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OSPEDALIERA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PSICOTERAPIA COGNITIVA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9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PSICOPATOLOGIA DEL COMPORTAMENTO ALIMENTARE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PSICOPATOLOGIA DELLE DIPENDENZE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PSICOPATOLOGIA DELLO SVILUPPO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PSICOPATOLOGIA GENERALE </a:t>
            </a:r>
            <a:r>
              <a:rPr lang="it-IT" sz="1000" dirty="0" err="1" smtClean="0">
                <a:solidFill>
                  <a:srgbClr val="FF0000"/>
                </a:solidFill>
              </a:rPr>
              <a:t>cfu</a:t>
            </a:r>
            <a:r>
              <a:rPr lang="it-IT" sz="1000" dirty="0" smtClean="0">
                <a:solidFill>
                  <a:srgbClr val="FF0000"/>
                </a:solidFill>
              </a:rPr>
              <a:t> 9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VALUTAZIONE PSICOLOGICA IN AMBITO SANITARIO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</a:p>
          <a:p>
            <a:pPr>
              <a:buNone/>
            </a:pPr>
            <a:endParaRPr lang="it-IT" sz="1000" dirty="0" smtClean="0"/>
          </a:p>
          <a:p>
            <a:r>
              <a:rPr lang="it-IT" sz="1000" dirty="0" smtClean="0"/>
              <a:t>Pisa (1)</a:t>
            </a:r>
          </a:p>
          <a:p>
            <a:pPr>
              <a:buNone/>
            </a:pPr>
            <a:r>
              <a:rPr lang="it-IT" sz="1000" dirty="0" smtClean="0"/>
              <a:t>Psicologia Clinica e della Salute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PSICOFISIOLOGIA CLINICA </a:t>
            </a:r>
            <a:r>
              <a:rPr lang="it-IT" sz="1000" dirty="0" err="1" smtClean="0">
                <a:solidFill>
                  <a:srgbClr val="FF0000"/>
                </a:solidFill>
              </a:rPr>
              <a:t>cfu</a:t>
            </a:r>
            <a:r>
              <a:rPr lang="it-IT" sz="1000" dirty="0" smtClean="0">
                <a:solidFill>
                  <a:srgbClr val="FF0000"/>
                </a:solidFill>
              </a:rPr>
              <a:t> 11</a:t>
            </a:r>
            <a:r>
              <a:rPr lang="it-IT" sz="1000" b="1" dirty="0" smtClean="0">
                <a:solidFill>
                  <a:srgbClr val="FF0000"/>
                </a:solidFill>
              </a:rPr>
              <a:t> </a:t>
            </a:r>
            <a:endParaRPr lang="it-IT" sz="1000" dirty="0" smtClean="0">
              <a:solidFill>
                <a:srgbClr val="FF0000"/>
              </a:solidFill>
            </a:endParaRPr>
          </a:p>
          <a:p>
            <a:endParaRPr lang="it-IT" sz="1000" dirty="0" smtClean="0"/>
          </a:p>
          <a:p>
            <a:r>
              <a:rPr lang="it-IT" sz="1000" dirty="0" smtClean="0"/>
              <a:t>Roma  La Sapienza (1-5-2-1)</a:t>
            </a:r>
          </a:p>
          <a:p>
            <a:pPr>
              <a:buNone/>
            </a:pPr>
            <a:r>
              <a:rPr lang="it-IT" sz="1000" dirty="0" smtClean="0"/>
              <a:t>Neuroscienze Cognitive e Riabilitazione Psicologica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PSICODIAGNOSTICA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dirty="0" smtClean="0"/>
              <a:t>Psicologia Applicata ai Contesti della Salute, del Lavoro e </a:t>
            </a:r>
            <a:r>
              <a:rPr lang="it-IT" sz="1000" dirty="0" err="1" smtClean="0"/>
              <a:t>Giuridico-Forense</a:t>
            </a:r>
            <a:endParaRPr lang="it-IT" sz="1000" dirty="0" smtClean="0"/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DELLA SALUTE </a:t>
            </a:r>
            <a:r>
              <a:rPr lang="it-IT" sz="1000" dirty="0" err="1" smtClean="0">
                <a:solidFill>
                  <a:srgbClr val="FF0000"/>
                </a:solidFill>
              </a:rPr>
              <a:t>cfu</a:t>
            </a:r>
            <a:r>
              <a:rPr lang="it-IT" sz="1000" dirty="0" smtClean="0">
                <a:solidFill>
                  <a:srgbClr val="FF0000"/>
                </a:solidFill>
              </a:rPr>
              <a:t> 9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CLINICA – CORSO AVANZATO </a:t>
            </a:r>
            <a:r>
              <a:rPr lang="it-IT" sz="1000" dirty="0" err="1" smtClean="0">
                <a:solidFill>
                  <a:srgbClr val="FF0000"/>
                </a:solidFill>
              </a:rPr>
              <a:t>cfu</a:t>
            </a:r>
            <a:r>
              <a:rPr lang="it-IT" sz="1000" dirty="0" smtClean="0">
                <a:solidFill>
                  <a:srgbClr val="FF0000"/>
                </a:solidFill>
              </a:rPr>
              <a:t> 9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TEORIA E TECNICHE </a:t>
            </a:r>
            <a:r>
              <a:rPr lang="it-IT" sz="1000" b="1" dirty="0" err="1" smtClean="0">
                <a:solidFill>
                  <a:srgbClr val="FF0000"/>
                </a:solidFill>
              </a:rPr>
              <a:t>DI</a:t>
            </a:r>
            <a:r>
              <a:rPr lang="it-IT" sz="1000" b="1" dirty="0" smtClean="0">
                <a:solidFill>
                  <a:srgbClr val="FF0000"/>
                </a:solidFill>
              </a:rPr>
              <a:t> INTERVENTO SUI GRUPPI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PSICODIAGNOSTICA E PSICOPATOLOGIA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4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TEORIA E TECNICHE DEL COLLOQUIO E DEL COUNSELING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8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dirty="0" smtClean="0"/>
              <a:t>Psicologia Clinica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CLINICA-CORSO AVANZATO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9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INTERVENTO PSICOLOGICO CLINICO NELLE PATOLOGIA SOMATICA CFU 9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dirty="0" smtClean="0"/>
              <a:t>Psicologia dello Sviluppo Tipico e Atipico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PSICODIAGNOSTICA DELLO SVILUPPO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8</a:t>
            </a:r>
          </a:p>
          <a:p>
            <a:pPr>
              <a:buNone/>
            </a:pP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1000" dirty="0" smtClean="0"/>
          </a:p>
          <a:p>
            <a:r>
              <a:rPr lang="it-IT" sz="1000" dirty="0" smtClean="0"/>
              <a:t>Roma Europea (4)</a:t>
            </a:r>
          </a:p>
          <a:p>
            <a:pPr>
              <a:buNone/>
            </a:pPr>
            <a:r>
              <a:rPr lang="it-IT" sz="1000" dirty="0" smtClean="0"/>
              <a:t>Psicologia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PSICODIAGNOSTICA APPLICATA E </a:t>
            </a:r>
            <a:r>
              <a:rPr lang="it-IT" sz="1000" b="1" dirty="0" err="1" smtClean="0">
                <a:solidFill>
                  <a:srgbClr val="FF0000"/>
                </a:solidFill>
              </a:rPr>
              <a:t>DI</a:t>
            </a:r>
            <a:r>
              <a:rPr lang="it-IT" sz="1000" b="1" dirty="0" smtClean="0">
                <a:solidFill>
                  <a:srgbClr val="FF0000"/>
                </a:solidFill>
              </a:rPr>
              <a:t> LABORATORIO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PSICOPATOLOGIA DEL COMPORTAMENTO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12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PSICOTERAPIA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CLINICA APPLICATA CFU 14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1000" dirty="0" smtClean="0"/>
          </a:p>
          <a:p>
            <a:r>
              <a:rPr lang="it-IT" sz="1000" dirty="0" smtClean="0"/>
              <a:t>Torino (4-3-2)</a:t>
            </a:r>
          </a:p>
          <a:p>
            <a:pPr>
              <a:buNone/>
            </a:pPr>
            <a:r>
              <a:rPr lang="it-IT" sz="1000" dirty="0" smtClean="0"/>
              <a:t>Psicologia Clinica: Salute e Interventi nelle Comunità</a:t>
            </a:r>
          </a:p>
          <a:p>
            <a:pPr fontAlgn="t"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PSICOSOMATICA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 fontAlgn="t"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CLINICA DELL’ATTACCAMENTO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8</a:t>
            </a:r>
            <a:endParaRPr lang="it-IT" sz="1000" dirty="0" smtClean="0">
              <a:solidFill>
                <a:srgbClr val="FF0000"/>
              </a:solidFill>
            </a:endParaRPr>
          </a:p>
          <a:p>
            <a:pPr fontAlgn="t"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CLINICA PSICOANALITICA DELL’ASCOLTO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8</a:t>
            </a:r>
            <a:endParaRPr lang="it-IT" sz="1000" dirty="0" smtClean="0">
              <a:solidFill>
                <a:srgbClr val="FF0000"/>
              </a:solidFill>
            </a:endParaRPr>
          </a:p>
          <a:p>
            <a:pPr fontAlgn="t"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CLINICA DELLA VITA SESSUALE E </a:t>
            </a:r>
            <a:r>
              <a:rPr lang="it-IT" sz="1000" b="1" dirty="0" err="1" smtClean="0">
                <a:solidFill>
                  <a:srgbClr val="FF0000"/>
                </a:solidFill>
              </a:rPr>
              <a:t>DI</a:t>
            </a:r>
            <a:r>
              <a:rPr lang="it-IT" sz="1000" b="1" dirty="0" smtClean="0">
                <a:solidFill>
                  <a:srgbClr val="FF0000"/>
                </a:solidFill>
              </a:rPr>
              <a:t> COPPIA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8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dirty="0" smtClean="0"/>
              <a:t>Scienze del Corpo e della Mente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PSICONCOLOGIA E CURE PALLIATIVE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RIABILITAZIONE NEUROCOGNITIVA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CLINICA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8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dirty="0" smtClean="0"/>
              <a:t>Psicologia Criminologica e Forense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CLINICA FORENSE E CRIMINOLOGIA CLINICA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11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PSICOPATOLOGIA CLINICA E FORENSE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5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1000" dirty="0" smtClean="0"/>
          </a:p>
          <a:p>
            <a:r>
              <a:rPr lang="it-IT" sz="1000" dirty="0" smtClean="0"/>
              <a:t>Trieste (2)</a:t>
            </a:r>
          </a:p>
          <a:p>
            <a:pPr>
              <a:buNone/>
            </a:pPr>
            <a:r>
              <a:rPr lang="it-IT" sz="1000" dirty="0" smtClean="0"/>
              <a:t>Psicologia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CLINICA PROGREDITO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12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CLINICA DELLO SVILUPPO CFU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1000" dirty="0" smtClean="0"/>
          </a:p>
          <a:p>
            <a:r>
              <a:rPr lang="it-IT" sz="1000" dirty="0" smtClean="0"/>
              <a:t>Urbino (5)</a:t>
            </a:r>
          </a:p>
          <a:p>
            <a:pPr>
              <a:buNone/>
            </a:pPr>
            <a:r>
              <a:rPr lang="it-IT" sz="1000" dirty="0" smtClean="0"/>
              <a:t>Psicologia Clinica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CLINICA II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CLINICA NEI SERVIZI PSICHIATRICI</a:t>
            </a:r>
            <a:r>
              <a:rPr lang="it-IT" sz="1000" dirty="0" smtClean="0">
                <a:solidFill>
                  <a:srgbClr val="FF0000"/>
                </a:solidFill>
              </a:rPr>
              <a:t> </a:t>
            </a:r>
            <a:r>
              <a:rPr lang="it-IT" sz="1000" dirty="0" err="1" smtClean="0">
                <a:solidFill>
                  <a:srgbClr val="FF0000"/>
                </a:solidFill>
              </a:rPr>
              <a:t>cfu</a:t>
            </a:r>
            <a:r>
              <a:rPr lang="it-IT" sz="1000" dirty="0" smtClean="0">
                <a:solidFill>
                  <a:srgbClr val="FF0000"/>
                </a:solidFill>
              </a:rPr>
              <a:t> 6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PSICODIAGNOSTICA DINAMICO CLINICA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PSICOGERIATRIA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DELLE DIPENDENZE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467544" y="404664"/>
            <a:ext cx="8496944" cy="6120680"/>
          </a:xfrm>
        </p:spPr>
        <p:txBody>
          <a:bodyPr numCol="2">
            <a:normAutofit/>
          </a:bodyPr>
          <a:lstStyle/>
          <a:p>
            <a:r>
              <a:rPr lang="it-IT" sz="1000" dirty="0" smtClean="0"/>
              <a:t>Varese (2)</a:t>
            </a:r>
          </a:p>
          <a:p>
            <a:pPr>
              <a:buNone/>
            </a:pPr>
            <a:r>
              <a:rPr lang="it-IT" sz="1000" dirty="0" smtClean="0"/>
              <a:t>Psicologia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MEDICA </a:t>
            </a:r>
            <a:r>
              <a:rPr lang="it-IT" sz="1000" dirty="0" err="1" smtClean="0">
                <a:solidFill>
                  <a:srgbClr val="FF0000"/>
                </a:solidFill>
              </a:rPr>
              <a:t>cfu</a:t>
            </a:r>
            <a:r>
              <a:rPr lang="it-IT" sz="1000" dirty="0" smtClean="0">
                <a:solidFill>
                  <a:srgbClr val="FF0000"/>
                </a:solidFill>
              </a:rPr>
              <a:t> 2</a:t>
            </a:r>
          </a:p>
          <a:p>
            <a:pPr>
              <a:buNone/>
            </a:pPr>
            <a:r>
              <a:rPr lang="it-IT" sz="1000" b="1" dirty="0" smtClean="0">
                <a:solidFill>
                  <a:srgbClr val="FF0000"/>
                </a:solidFill>
              </a:rPr>
              <a:t>M-PSI/08 PSICOLOGIA CLINICA </a:t>
            </a:r>
            <a:r>
              <a:rPr lang="it-IT" sz="1000" b="1" dirty="0" err="1" smtClean="0">
                <a:solidFill>
                  <a:srgbClr val="FF0000"/>
                </a:solidFill>
              </a:rPr>
              <a:t>cfu</a:t>
            </a:r>
            <a:r>
              <a:rPr lang="it-IT" sz="1000" b="1" dirty="0" smtClean="0">
                <a:solidFill>
                  <a:srgbClr val="FF0000"/>
                </a:solidFill>
              </a:rPr>
              <a:t> 2</a:t>
            </a: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1000" dirty="0" smtClean="0"/>
          </a:p>
          <a:p>
            <a:pPr>
              <a:buNone/>
            </a:pPr>
            <a:endParaRPr lang="it-IT" sz="1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1000" dirty="0" smtClean="0"/>
          </a:p>
        </p:txBody>
      </p:sp>
    </p:spTree>
    <p:extLst>
      <p:ext uri="{BB962C8B-B14F-4D97-AF65-F5344CB8AC3E}">
        <p14:creationId xmlns:p14="http://schemas.microsoft.com/office/powerpoint/2010/main" val="223149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it-IT" sz="2400" dirty="0" smtClean="0"/>
              <a:t>Testi d’esame più utilizzati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400" dirty="0" smtClean="0"/>
              <a:t>Di seguito verranno elencati i testi d’esame maggiormente adottati per gli insegnamenti M-PSI/08:</a:t>
            </a:r>
          </a:p>
          <a:p>
            <a:r>
              <a:rPr lang="it-IT" sz="1400" dirty="0" err="1" smtClean="0"/>
              <a:t>Hansell</a:t>
            </a:r>
            <a:r>
              <a:rPr lang="it-IT" sz="1400" dirty="0" smtClean="0"/>
              <a:t>  &amp; </a:t>
            </a:r>
            <a:r>
              <a:rPr lang="it-IT" sz="1400" dirty="0" err="1" smtClean="0"/>
              <a:t>Demour</a:t>
            </a:r>
            <a:r>
              <a:rPr lang="it-IT" sz="1400" dirty="0" smtClean="0"/>
              <a:t> “Psicologia clinica” [6]</a:t>
            </a:r>
          </a:p>
          <a:p>
            <a:r>
              <a:rPr lang="it-IT" sz="1400" dirty="0" err="1" smtClean="0"/>
              <a:t>Kring</a:t>
            </a:r>
            <a:r>
              <a:rPr lang="it-IT" sz="1400" dirty="0" smtClean="0"/>
              <a:t> “Psicologia Clinica” [5]</a:t>
            </a:r>
          </a:p>
          <a:p>
            <a:r>
              <a:rPr lang="it-IT" sz="1400" dirty="0" err="1" smtClean="0"/>
              <a:t>Sanavio</a:t>
            </a:r>
            <a:r>
              <a:rPr lang="it-IT" sz="1400" dirty="0" smtClean="0"/>
              <a:t> “Psicologia Clinica” [5]</a:t>
            </a:r>
          </a:p>
          <a:p>
            <a:r>
              <a:rPr lang="it-IT" sz="1400" dirty="0" err="1" smtClean="0"/>
              <a:t>Comer</a:t>
            </a:r>
            <a:r>
              <a:rPr lang="it-IT" sz="1400" dirty="0" smtClean="0"/>
              <a:t> “Psicologia clinica” [4]</a:t>
            </a:r>
          </a:p>
          <a:p>
            <a:r>
              <a:rPr lang="it-IT" sz="1400" dirty="0" smtClean="0"/>
              <a:t>Del </a:t>
            </a:r>
            <a:r>
              <a:rPr lang="it-IT" sz="1400" dirty="0"/>
              <a:t>Corno “Elementi di Psicologia Clinica</a:t>
            </a:r>
            <a:r>
              <a:rPr lang="it-IT" sz="1400" dirty="0" smtClean="0"/>
              <a:t>” [4]</a:t>
            </a:r>
            <a:endParaRPr lang="it-IT" sz="1400" dirty="0"/>
          </a:p>
          <a:p>
            <a:r>
              <a:rPr lang="it-IT" sz="1400" dirty="0" err="1"/>
              <a:t>Gabbard</a:t>
            </a:r>
            <a:r>
              <a:rPr lang="it-IT" sz="1400" dirty="0"/>
              <a:t> “Psichiatria psicodinamica</a:t>
            </a:r>
            <a:r>
              <a:rPr lang="it-IT" sz="1400" dirty="0" smtClean="0"/>
              <a:t>”[3]</a:t>
            </a:r>
          </a:p>
          <a:p>
            <a:r>
              <a:rPr lang="it-IT" sz="1400" dirty="0" smtClean="0"/>
              <a:t>Grossi e </a:t>
            </a:r>
            <a:r>
              <a:rPr lang="it-IT" sz="1400" dirty="0" err="1" smtClean="0"/>
              <a:t>Trojano</a:t>
            </a:r>
            <a:r>
              <a:rPr lang="it-IT" sz="1400" dirty="0" smtClean="0"/>
              <a:t> ”Lineamenti di Neuropsicologia Clinica” [3]</a:t>
            </a:r>
          </a:p>
          <a:p>
            <a:r>
              <a:rPr lang="it-IT" sz="1400" dirty="0" err="1" smtClean="0"/>
              <a:t>McWilliams</a:t>
            </a:r>
            <a:r>
              <a:rPr lang="it-IT" sz="1400" dirty="0" smtClean="0"/>
              <a:t> </a:t>
            </a:r>
            <a:r>
              <a:rPr lang="it-IT" sz="1400" dirty="0"/>
              <a:t>“La diagnosi psicoanalitica</a:t>
            </a:r>
            <a:r>
              <a:rPr lang="it-IT" sz="1400" dirty="0" smtClean="0"/>
              <a:t>”[3]</a:t>
            </a:r>
          </a:p>
          <a:p>
            <a:r>
              <a:rPr lang="it-IT" sz="1400" dirty="0" smtClean="0"/>
              <a:t>Tamburello “La nuova Psicoterapia Cognitiva” [3]</a:t>
            </a:r>
          </a:p>
          <a:p>
            <a:r>
              <a:rPr lang="it-IT" sz="1400" dirty="0" smtClean="0"/>
              <a:t>Tamburello “Psicoterapia Cognitiva e Profondità Causale” [3]</a:t>
            </a:r>
          </a:p>
          <a:p>
            <a:r>
              <a:rPr lang="it-IT" sz="1400" dirty="0" err="1" smtClean="0"/>
              <a:t>Watzlawick</a:t>
            </a:r>
            <a:r>
              <a:rPr lang="it-IT" sz="1400" dirty="0" smtClean="0"/>
              <a:t> </a:t>
            </a:r>
            <a:r>
              <a:rPr lang="it-IT" sz="1400" dirty="0"/>
              <a:t>“Pragmatica della comunicazione umana</a:t>
            </a:r>
            <a:r>
              <a:rPr lang="it-IT" sz="1400" dirty="0" smtClean="0"/>
              <a:t>” [2]</a:t>
            </a:r>
          </a:p>
          <a:p>
            <a:r>
              <a:rPr lang="it-IT" sz="1400" dirty="0" err="1"/>
              <a:t>Semerari</a:t>
            </a:r>
            <a:r>
              <a:rPr lang="it-IT" sz="1400" dirty="0"/>
              <a:t> “Storia, teorie e tecniche della psicoterapia cognitiva</a:t>
            </a:r>
            <a:r>
              <a:rPr lang="it-IT" sz="1400" dirty="0" smtClean="0"/>
              <a:t>” [2]</a:t>
            </a:r>
          </a:p>
          <a:p>
            <a:r>
              <a:rPr lang="it-IT" sz="1400" dirty="0"/>
              <a:t>American </a:t>
            </a:r>
            <a:r>
              <a:rPr lang="it-IT" sz="1400" dirty="0" err="1"/>
              <a:t>Psychiatric</a:t>
            </a:r>
            <a:r>
              <a:rPr lang="it-IT" sz="1400" dirty="0"/>
              <a:t> </a:t>
            </a:r>
            <a:r>
              <a:rPr lang="it-IT" sz="1400" dirty="0" err="1"/>
              <a:t>Association</a:t>
            </a:r>
            <a:r>
              <a:rPr lang="it-IT" sz="1400" dirty="0"/>
              <a:t> (2014). DSM-5: Manuale diagnostico e statistico dei disturbi mentali - Quinta </a:t>
            </a:r>
            <a:r>
              <a:rPr lang="it-IT" sz="1400" dirty="0" smtClean="0"/>
              <a:t>edizione [2]</a:t>
            </a:r>
          </a:p>
          <a:p>
            <a:r>
              <a:rPr lang="it-IT" sz="1400" dirty="0" err="1" smtClean="0"/>
              <a:t>Carli</a:t>
            </a:r>
            <a:r>
              <a:rPr lang="it-IT" sz="1400" dirty="0" smtClean="0"/>
              <a:t>, </a:t>
            </a:r>
            <a:r>
              <a:rPr lang="it-IT" sz="1400" dirty="0" err="1" smtClean="0"/>
              <a:t>Paniccia</a:t>
            </a:r>
            <a:r>
              <a:rPr lang="it-IT" sz="1400" dirty="0" smtClean="0"/>
              <a:t> “ Casi clinici. Il resoconto in psicologia clinica” [2]</a:t>
            </a:r>
          </a:p>
          <a:p>
            <a:r>
              <a:rPr lang="it-IT" sz="1400" dirty="0" err="1" smtClean="0"/>
              <a:t>Chattat</a:t>
            </a:r>
            <a:r>
              <a:rPr lang="it-IT" sz="1400" dirty="0" smtClean="0"/>
              <a:t> “L’invecchiamento: Processi psicologici e strumenti di valutazione” [2]</a:t>
            </a:r>
            <a:endParaRPr lang="it-IT" sz="1400" dirty="0"/>
          </a:p>
          <a:p>
            <a:r>
              <a:rPr lang="it-IT" sz="1400" dirty="0"/>
              <a:t>Celi, Fontana “Psicopatologia dello </a:t>
            </a:r>
            <a:r>
              <a:rPr lang="it-IT" sz="1400" dirty="0" err="1"/>
              <a:t>sviluppo.Storie</a:t>
            </a:r>
            <a:r>
              <a:rPr lang="it-IT" sz="1400" dirty="0"/>
              <a:t> di bambini e psicoterapia</a:t>
            </a:r>
            <a:r>
              <a:rPr lang="it-IT" sz="1400" dirty="0" smtClean="0"/>
              <a:t>” [2]</a:t>
            </a:r>
          </a:p>
          <a:p>
            <a:r>
              <a:rPr lang="it-IT" sz="1400" dirty="0" err="1" smtClean="0"/>
              <a:t>Cionini</a:t>
            </a:r>
            <a:r>
              <a:rPr lang="it-IT" sz="1400" dirty="0" smtClean="0"/>
              <a:t> “Modelli di psicoterapia” [2]</a:t>
            </a:r>
          </a:p>
          <a:p>
            <a:r>
              <a:rPr lang="it-IT" sz="1400" dirty="0" err="1"/>
              <a:t>Codispoti</a:t>
            </a:r>
            <a:r>
              <a:rPr lang="it-IT" sz="1400" dirty="0"/>
              <a:t> &amp; </a:t>
            </a:r>
            <a:r>
              <a:rPr lang="it-IT" sz="1400" dirty="0" err="1" smtClean="0"/>
              <a:t>Clementel</a:t>
            </a:r>
            <a:r>
              <a:rPr lang="it-IT" sz="1400" dirty="0"/>
              <a:t> </a:t>
            </a:r>
            <a:r>
              <a:rPr lang="it-IT" sz="1400" dirty="0" smtClean="0"/>
              <a:t>"Psicologia </a:t>
            </a:r>
            <a:r>
              <a:rPr lang="it-IT" sz="1400" dirty="0"/>
              <a:t>clinica. Modelli, metodi, trattamenti</a:t>
            </a:r>
            <a:r>
              <a:rPr lang="it-IT" sz="1400" dirty="0" smtClean="0"/>
              <a:t>” [2]</a:t>
            </a:r>
          </a:p>
          <a:p>
            <a:r>
              <a:rPr lang="it-IT" sz="1400" dirty="0" err="1" smtClean="0"/>
              <a:t>Dazzi</a:t>
            </a:r>
            <a:r>
              <a:rPr lang="it-IT" sz="1400" dirty="0" smtClean="0"/>
              <a:t>, </a:t>
            </a:r>
            <a:r>
              <a:rPr lang="it-IT" sz="1400" dirty="0" err="1" smtClean="0"/>
              <a:t>Lingiardi</a:t>
            </a:r>
            <a:r>
              <a:rPr lang="it-IT" sz="1400" dirty="0" smtClean="0"/>
              <a:t> &amp; </a:t>
            </a:r>
            <a:r>
              <a:rPr lang="it-IT" sz="1400" dirty="0" err="1" smtClean="0"/>
              <a:t>Gazzillo</a:t>
            </a:r>
            <a:r>
              <a:rPr lang="it-IT" sz="1400" dirty="0" smtClean="0"/>
              <a:t> “La diagnosi in psicologia clinica: Personalità e psicopatologia” [2]</a:t>
            </a:r>
          </a:p>
          <a:p>
            <a:r>
              <a:rPr lang="it-IT" sz="1400" dirty="0"/>
              <a:t>De Beni “Psicologia dell‘Invecchiamento</a:t>
            </a:r>
            <a:r>
              <a:rPr lang="it-IT" sz="1400" dirty="0" smtClean="0"/>
              <a:t>” [2]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/>
              <a:t>Grandi, </a:t>
            </a:r>
            <a:r>
              <a:rPr lang="it-IT" dirty="0" err="1" smtClean="0"/>
              <a:t>Rafanelli</a:t>
            </a:r>
            <a:r>
              <a:rPr lang="it-IT" dirty="0" smtClean="0"/>
              <a:t>, Fava  “ Manuale di Psicosomatica” [2]</a:t>
            </a:r>
          </a:p>
          <a:p>
            <a:r>
              <a:rPr lang="it-IT" dirty="0" smtClean="0"/>
              <a:t>Grasso “La relazione terapeutica” [2]</a:t>
            </a:r>
          </a:p>
          <a:p>
            <a:r>
              <a:rPr lang="it-IT" dirty="0" smtClean="0"/>
              <a:t>Grasso, Cordella &amp; Pennella "Metodologia dell'intervento in psicologia clinica" [2]</a:t>
            </a:r>
          </a:p>
          <a:p>
            <a:r>
              <a:rPr lang="it-IT" dirty="0" err="1" smtClean="0"/>
              <a:t>Lis</a:t>
            </a:r>
            <a:r>
              <a:rPr lang="it-IT" dirty="0" smtClean="0"/>
              <a:t> “ Psicologia clinica. Problemi diagnostici ed elementi di psicoterapia.”  [2]</a:t>
            </a:r>
          </a:p>
          <a:p>
            <a:r>
              <a:rPr lang="it-IT" dirty="0" err="1" smtClean="0"/>
              <a:t>Marcelli</a:t>
            </a:r>
            <a:r>
              <a:rPr lang="it-IT" dirty="0" smtClean="0"/>
              <a:t>, </a:t>
            </a:r>
            <a:r>
              <a:rPr lang="it-IT" dirty="0" err="1" smtClean="0"/>
              <a:t>Braconnier</a:t>
            </a:r>
            <a:r>
              <a:rPr lang="it-IT" dirty="0" smtClean="0"/>
              <a:t>: “Adolescenza e psicopatologia” [2]</a:t>
            </a:r>
          </a:p>
          <a:p>
            <a:r>
              <a:rPr lang="it-IT" dirty="0" err="1" smtClean="0"/>
              <a:t>McWilliams</a:t>
            </a:r>
            <a:r>
              <a:rPr lang="it-IT" dirty="0" smtClean="0"/>
              <a:t> Nancy "Il Caso Clinico“ [2]</a:t>
            </a:r>
          </a:p>
          <a:p>
            <a:r>
              <a:rPr lang="it-IT" dirty="0" err="1" smtClean="0"/>
              <a:t>Mitchell</a:t>
            </a:r>
            <a:r>
              <a:rPr lang="it-IT" dirty="0" smtClean="0"/>
              <a:t> “Gli orientamenti relazionali in psicoanalisi” [2] </a:t>
            </a:r>
          </a:p>
          <a:p>
            <a:r>
              <a:rPr lang="en-US" dirty="0" smtClean="0"/>
              <a:t>Moniz-Cook </a:t>
            </a:r>
            <a:r>
              <a:rPr lang="en-US" dirty="0" err="1" smtClean="0"/>
              <a:t>Manthorpe</a:t>
            </a:r>
            <a:r>
              <a:rPr lang="en-US" dirty="0" smtClean="0"/>
              <a:t>  “Early Psychosocial  Interventions in dementia” [2]</a:t>
            </a:r>
            <a:endParaRPr lang="it-IT" dirty="0" smtClean="0"/>
          </a:p>
          <a:p>
            <a:r>
              <a:rPr lang="it-IT" dirty="0" err="1" smtClean="0"/>
              <a:t>Mucci</a:t>
            </a:r>
            <a:r>
              <a:rPr lang="it-IT" dirty="0" smtClean="0"/>
              <a:t> “Trauma e Perdono” [2]</a:t>
            </a:r>
          </a:p>
          <a:p>
            <a:r>
              <a:rPr lang="it-IT" dirty="0" err="1" smtClean="0"/>
              <a:t>Nussbaum</a:t>
            </a:r>
            <a:r>
              <a:rPr lang="it-IT" dirty="0" smtClean="0"/>
              <a:t> “L’esame diagnostico con il DSM-5” [2]</a:t>
            </a:r>
          </a:p>
          <a:p>
            <a:r>
              <a:rPr lang="it-IT" dirty="0" err="1" smtClean="0"/>
              <a:t>Picone</a:t>
            </a:r>
            <a:r>
              <a:rPr lang="it-IT" dirty="0" smtClean="0"/>
              <a:t>, </a:t>
            </a:r>
            <a:r>
              <a:rPr lang="it-IT" dirty="0" err="1" smtClean="0"/>
              <a:t>Pezzuti</a:t>
            </a:r>
            <a:r>
              <a:rPr lang="it-IT" dirty="0" smtClean="0"/>
              <a:t>, </a:t>
            </a:r>
            <a:r>
              <a:rPr lang="it-IT" dirty="0" err="1" smtClean="0"/>
              <a:t>Ribaudo</a:t>
            </a:r>
            <a:r>
              <a:rPr lang="it-IT" dirty="0" smtClean="0"/>
              <a:t> “Teorie e Tecniche dei Test uso e interpretazione” [2]</a:t>
            </a:r>
          </a:p>
          <a:p>
            <a:r>
              <a:rPr lang="it-IT" dirty="0" smtClean="0"/>
              <a:t>Pruneti “Psicopatologia Generale: approccio multidimensionale alla sofferenza psichica con e oltre il DSM”  [2]</a:t>
            </a:r>
          </a:p>
          <a:p>
            <a:r>
              <a:rPr lang="it-IT" dirty="0" smtClean="0"/>
              <a:t>Pruneti, Fontana “Psicofisiologia Clinica” [2]</a:t>
            </a:r>
          </a:p>
          <a:p>
            <a:r>
              <a:rPr lang="it-IT" dirty="0" err="1" smtClean="0"/>
              <a:t>Quattropani</a:t>
            </a:r>
            <a:r>
              <a:rPr lang="it-IT" dirty="0" smtClean="0"/>
              <a:t> “Dimenticare se stessi: la continuità del sé nel paziente Alzheimer” [2]</a:t>
            </a:r>
          </a:p>
          <a:p>
            <a:r>
              <a:rPr lang="it-IT" dirty="0" err="1" smtClean="0"/>
              <a:t>Sanavio</a:t>
            </a:r>
            <a:r>
              <a:rPr lang="it-IT" dirty="0" smtClean="0"/>
              <a:t> “Le Scale CBA” [2]</a:t>
            </a:r>
          </a:p>
          <a:p>
            <a:r>
              <a:rPr lang="it-IT" dirty="0" err="1" smtClean="0"/>
              <a:t>Scafidi</a:t>
            </a:r>
            <a:r>
              <a:rPr lang="it-IT" dirty="0" smtClean="0"/>
              <a:t> Fonti “Il percorso psicodiagnostico. Aspetti teorici e tecnici della valutazione” [2]</a:t>
            </a:r>
          </a:p>
          <a:p>
            <a:r>
              <a:rPr lang="it-IT" dirty="0" err="1" smtClean="0"/>
              <a:t>Semerari</a:t>
            </a:r>
            <a:r>
              <a:rPr lang="it-IT" dirty="0" smtClean="0"/>
              <a:t> “Storia, teorie e tecniche della psicoterapia cognitiva”[2]</a:t>
            </a:r>
          </a:p>
          <a:p>
            <a:r>
              <a:rPr lang="it-IT" dirty="0" err="1" smtClean="0"/>
              <a:t>Sims</a:t>
            </a:r>
            <a:r>
              <a:rPr lang="it-IT" dirty="0" smtClean="0"/>
              <a:t> “Introduzione alla psicopatologia descrittiva” [2]</a:t>
            </a:r>
          </a:p>
          <a:p>
            <a:r>
              <a:rPr lang="it-IT" dirty="0" smtClean="0"/>
              <a:t>Vallar, </a:t>
            </a:r>
            <a:r>
              <a:rPr lang="it-IT" dirty="0" err="1" smtClean="0"/>
              <a:t>Papagno</a:t>
            </a:r>
            <a:r>
              <a:rPr lang="it-IT" dirty="0" smtClean="0"/>
              <a:t>  “Manuale di Neuropsicologia” [2]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it-IT" sz="4500" b="1" dirty="0" smtClean="0"/>
              <a:t>Osservazioni aggiuntive</a:t>
            </a:r>
          </a:p>
          <a:p>
            <a:r>
              <a:rPr lang="it-IT" dirty="0" smtClean="0"/>
              <a:t>Confusione tra Settore Scientifico Disciplinare M-PSI/07 e M-PSI/08 e programma d’insegnamento adottato</a:t>
            </a:r>
          </a:p>
          <a:p>
            <a:endParaRPr lang="it-IT" dirty="0" smtClean="0"/>
          </a:p>
          <a:p>
            <a:pPr algn="ctr">
              <a:buNone/>
            </a:pPr>
            <a:r>
              <a:rPr lang="it-IT" sz="4500" b="1" dirty="0" smtClean="0"/>
              <a:t>Presenza di insegnamenti M-PSI/08 in Corsi di Laurea non appartenenti</a:t>
            </a:r>
          </a:p>
          <a:p>
            <a:pPr algn="ctr">
              <a:buNone/>
            </a:pPr>
            <a:r>
              <a:rPr lang="it-IT" sz="4500" b="1" dirty="0" smtClean="0"/>
              <a:t>al settore psicologico in particolari alle classi: </a:t>
            </a:r>
          </a:p>
          <a:p>
            <a:pPr>
              <a:buFont typeface="Courier New" pitchFamily="49" charset="0"/>
              <a:buChar char="o"/>
            </a:pPr>
            <a:r>
              <a:rPr lang="it-IT" dirty="0" smtClean="0"/>
              <a:t>L/SNT 1 (infermeria; ostetricia)</a:t>
            </a:r>
          </a:p>
          <a:p>
            <a:pPr>
              <a:buFont typeface="Courier New" pitchFamily="49" charset="0"/>
              <a:buChar char="o"/>
            </a:pPr>
            <a:r>
              <a:rPr lang="it-IT" dirty="0" smtClean="0"/>
              <a:t>L/SNT 2 (educazione professionale; fisioterapia; logopedia; ortottica, assistenza oftalmologica; riabilitazione psichiatrica; psicomotricità; terapia occupazionale)</a:t>
            </a:r>
          </a:p>
          <a:p>
            <a:pPr>
              <a:buFont typeface="Courier New" pitchFamily="49" charset="0"/>
              <a:buChar char="o"/>
            </a:pPr>
            <a:r>
              <a:rPr lang="it-IT" dirty="0" smtClean="0"/>
              <a:t>L/SNT 3 (</a:t>
            </a:r>
            <a:r>
              <a:rPr lang="it-IT" dirty="0" err="1" smtClean="0"/>
              <a:t>dietistica</a:t>
            </a:r>
            <a:r>
              <a:rPr lang="it-IT" dirty="0" smtClean="0"/>
              <a:t>; radiologia)</a:t>
            </a:r>
          </a:p>
          <a:p>
            <a:pPr>
              <a:buFont typeface="Courier New" pitchFamily="49" charset="0"/>
              <a:buChar char="o"/>
            </a:pPr>
            <a:r>
              <a:rPr lang="it-IT" dirty="0" smtClean="0"/>
              <a:t>L19 (classe delle lauree in scienze dell’educazione e della formazione primaria)</a:t>
            </a:r>
          </a:p>
          <a:p>
            <a:r>
              <a:rPr lang="it-IT" dirty="0" smtClean="0"/>
              <a:t>L’insegnamento è nella maggioranza dei casi parte di un corso integrato all’interno del quale dà un apporto da 1 a 4 </a:t>
            </a:r>
            <a:r>
              <a:rPr lang="it-IT" dirty="0" err="1" smtClean="0"/>
              <a:t>cfu</a:t>
            </a:r>
            <a:r>
              <a:rPr lang="it-IT" dirty="0" smtClean="0"/>
              <a:t> (sono esclusi i corsi della classe L19 nei quali costituisce un insegnamento singolo) </a:t>
            </a:r>
          </a:p>
          <a:p>
            <a:r>
              <a:rPr lang="it-IT" dirty="0" smtClean="0"/>
              <a:t>Scelta di testi creati appositamente per le professioni sanitarie </a:t>
            </a:r>
          </a:p>
          <a:p>
            <a:pPr>
              <a:buNone/>
            </a:pPr>
            <a:r>
              <a:rPr lang="it-IT" dirty="0" smtClean="0"/>
              <a:t>(</a:t>
            </a:r>
            <a:r>
              <a:rPr lang="it-IT" dirty="0" err="1" smtClean="0"/>
              <a:t>Es</a:t>
            </a:r>
            <a:r>
              <a:rPr lang="it-IT" dirty="0" smtClean="0"/>
              <a:t>: </a:t>
            </a:r>
            <a:r>
              <a:rPr lang="it-IT" dirty="0"/>
              <a:t>Fioravanti M. </a:t>
            </a:r>
            <a:r>
              <a:rPr lang="it-IT" dirty="0" smtClean="0"/>
              <a:t>“Psicologia </a:t>
            </a:r>
            <a:r>
              <a:rPr lang="it-IT" dirty="0"/>
              <a:t>Clinica per I professionisti della </a:t>
            </a:r>
            <a:r>
              <a:rPr lang="it-IT" dirty="0" smtClean="0"/>
              <a:t>sanità”;</a:t>
            </a:r>
          </a:p>
          <a:p>
            <a:pPr>
              <a:buNone/>
            </a:pPr>
            <a:r>
              <a:rPr lang="it-IT" dirty="0" err="1"/>
              <a:t>N.Rossi</a:t>
            </a:r>
            <a:r>
              <a:rPr lang="it-IT" dirty="0"/>
              <a:t> (2004)  </a:t>
            </a:r>
            <a:r>
              <a:rPr lang="it-IT" dirty="0" smtClean="0"/>
              <a:t>“Psicologia </a:t>
            </a:r>
            <a:r>
              <a:rPr lang="it-IT" dirty="0"/>
              <a:t>clinica per le professioni </a:t>
            </a:r>
            <a:r>
              <a:rPr lang="it-IT" dirty="0" smtClean="0"/>
              <a:t>sanitarie”).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2017</Words>
  <Application>Microsoft Office PowerPoint</Application>
  <PresentationFormat>Presentazione su schermo (4:3)</PresentationFormat>
  <Paragraphs>382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Tema di Office</vt:lpstr>
      <vt:lpstr>Lauree Triennali  (con insegnamenti M-PSI/08)</vt:lpstr>
      <vt:lpstr>Presentazione standard di PowerPoint</vt:lpstr>
      <vt:lpstr>Lauree Magistrali (con insegnamenti M-PSI/08)</vt:lpstr>
      <vt:lpstr>Presentazione standard di PowerPoint</vt:lpstr>
      <vt:lpstr>Presentazione standard di PowerPoint</vt:lpstr>
      <vt:lpstr>Presentazione standard di PowerPoint</vt:lpstr>
      <vt:lpstr>Testi d’esame più utilizzati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Mely</dc:creator>
  <cp:lastModifiedBy>Fiammetta</cp:lastModifiedBy>
  <cp:revision>52</cp:revision>
  <dcterms:created xsi:type="dcterms:W3CDTF">2015-05-20T09:13:32Z</dcterms:created>
  <dcterms:modified xsi:type="dcterms:W3CDTF">2015-05-25T08:39:43Z</dcterms:modified>
</cp:coreProperties>
</file>