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7" r:id="rId4"/>
    <p:sldId id="261" r:id="rId5"/>
    <p:sldId id="258" r:id="rId6"/>
    <p:sldId id="259" r:id="rId7"/>
    <p:sldId id="263" r:id="rId8"/>
    <p:sldId id="262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904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93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6220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1418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39455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7911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9753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0603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2136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305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9105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966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265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58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67787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6110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4936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4A45FE5-6B4F-49E1-AFDA-75BFF4559CD0}" type="datetimeFigureOut">
              <a:rPr lang="it-IT" smtClean="0"/>
              <a:t>18/05/2015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5B79946-4E3D-4A61-A738-A38276D89CB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834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627031" y="2249750"/>
            <a:ext cx="9144000" cy="1974519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sz="2400" b="1" dirty="0">
                <a:latin typeface="Euphemia" panose="020B0503040102020104" pitchFamily="34" charset="0"/>
                <a:cs typeface="Arial" panose="020B0604020202020204" pitchFamily="34" charset="0"/>
              </a:rPr>
              <a:t>Incontro gruppo di lavoro III livello</a:t>
            </a:r>
            <a:endParaRPr lang="it-IT" sz="2400" dirty="0">
              <a:latin typeface="Euphemia" panose="020B05030401020201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sz="2400" cap="none" dirty="0" smtClean="0">
                <a:latin typeface="Euphemia" panose="020B0503040102020104" pitchFamily="34" charset="0"/>
                <a:cs typeface="Arial" panose="020B0604020202020204" pitchFamily="34" charset="0"/>
              </a:rPr>
              <a:t>Firenze</a:t>
            </a:r>
            <a:r>
              <a:rPr lang="it-IT" sz="2400" dirty="0" smtClean="0">
                <a:latin typeface="Euphemia" panose="020B0503040102020104" pitchFamily="34" charset="0"/>
                <a:cs typeface="Arial" panose="020B0604020202020204" pitchFamily="34" charset="0"/>
              </a:rPr>
              <a:t>, 09.04.2015</a:t>
            </a:r>
            <a:endParaRPr lang="it-IT" sz="2400" dirty="0">
              <a:latin typeface="Euphemia" panose="020B05030401020201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it-IT" sz="2400" dirty="0">
                <a:latin typeface="Euphemia" panose="020B0503040102020104" pitchFamily="34" charset="0"/>
                <a:cs typeface="Arial" panose="020B0604020202020204" pitchFamily="34" charset="0"/>
              </a:rPr>
              <a:t>Presenti: </a:t>
            </a:r>
            <a:r>
              <a:rPr lang="it-IT" sz="2400" cap="none" dirty="0">
                <a:latin typeface="Euphemia" panose="020B0503040102020104" pitchFamily="34" charset="0"/>
                <a:cs typeface="Arial" panose="020B0604020202020204" pitchFamily="34" charset="0"/>
              </a:rPr>
              <a:t>Fiammetta Cosci, Cristina </a:t>
            </a:r>
            <a:r>
              <a:rPr lang="it-IT" sz="2400" cap="none" dirty="0" err="1" smtClean="0">
                <a:latin typeface="Euphemia" panose="020B0503040102020104" pitchFamily="34" charset="0"/>
                <a:cs typeface="Arial" panose="020B0604020202020204" pitchFamily="34" charset="0"/>
              </a:rPr>
              <a:t>Curtolo</a:t>
            </a:r>
            <a:r>
              <a:rPr lang="it-IT" sz="2400" dirty="0" smtClean="0">
                <a:latin typeface="Euphemia" panose="020B0503040102020104" pitchFamily="34" charset="0"/>
                <a:cs typeface="Arial" panose="020B0604020202020204" pitchFamily="34" charset="0"/>
              </a:rPr>
              <a:t>, </a:t>
            </a:r>
            <a:r>
              <a:rPr lang="it-IT" sz="2400" cap="none" dirty="0" smtClean="0">
                <a:latin typeface="Euphemia" panose="020B0503040102020104" pitchFamily="34" charset="0"/>
                <a:cs typeface="Arial" panose="020B0604020202020204" pitchFamily="34" charset="0"/>
              </a:rPr>
              <a:t>Carlo Lai</a:t>
            </a:r>
            <a:endParaRPr lang="it-IT" sz="2400" cap="none" dirty="0" smtClean="0">
              <a:latin typeface="Euphemia" panose="020B05030401020201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43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9563" y="288938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t-IT" sz="5600" b="1" dirty="0" smtClean="0">
                <a:solidFill>
                  <a:schemeClr val="bg1">
                    <a:lumMod val="50000"/>
                  </a:schemeClr>
                </a:solidFill>
                <a:latin typeface="Euphemia" panose="020B0503040102020104" pitchFamily="34" charset="0"/>
                <a:cs typeface="Arial" panose="020B0604020202020204" pitchFamily="34" charset="0"/>
              </a:rPr>
              <a:t>PROPOSTA </a:t>
            </a:r>
            <a:r>
              <a:rPr lang="it-IT" sz="5600" b="1" cap="none" dirty="0" smtClean="0">
                <a:solidFill>
                  <a:schemeClr val="bg1">
                    <a:lumMod val="50000"/>
                  </a:schemeClr>
                </a:solidFill>
                <a:latin typeface="Euphemia" panose="020B0503040102020104" pitchFamily="34" charset="0"/>
                <a:cs typeface="Arial" panose="020B0604020202020204" pitchFamily="34" charset="0"/>
              </a:rPr>
              <a:t>n</a:t>
            </a:r>
            <a:r>
              <a:rPr lang="it-IT" sz="5600" b="1" dirty="0" smtClean="0">
                <a:solidFill>
                  <a:schemeClr val="bg1">
                    <a:lumMod val="50000"/>
                  </a:schemeClr>
                </a:solidFill>
                <a:latin typeface="Euphemia" panose="020B0503040102020104" pitchFamily="34" charset="0"/>
                <a:cs typeface="Arial" panose="020B0604020202020204" pitchFamily="34" charset="0"/>
              </a:rPr>
              <a:t>. 1</a:t>
            </a:r>
            <a:br>
              <a:rPr lang="it-IT" sz="5600" b="1" dirty="0" smtClean="0">
                <a:solidFill>
                  <a:schemeClr val="bg1">
                    <a:lumMod val="50000"/>
                  </a:schemeClr>
                </a:solidFill>
                <a:latin typeface="Euphemia" panose="020B0503040102020104" pitchFamily="34" charset="0"/>
                <a:cs typeface="Arial" panose="020B0604020202020204" pitchFamily="34" charset="0"/>
              </a:rPr>
            </a:br>
            <a:endParaRPr lang="it-IT" sz="5600" b="1" dirty="0">
              <a:solidFill>
                <a:schemeClr val="bg1">
                  <a:lumMod val="50000"/>
                </a:schemeClr>
              </a:solidFill>
              <a:latin typeface="Euphemia" panose="020B05030401020201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9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05814" y="1399750"/>
            <a:ext cx="10543504" cy="5361661"/>
          </a:xfrm>
        </p:spPr>
        <p:txBody>
          <a:bodyPr>
            <a:noAutofit/>
          </a:bodyPr>
          <a:lstStyle/>
          <a:p>
            <a:r>
              <a:rPr lang="it-IT" sz="2600" b="1" dirty="0" smtClean="0">
                <a:latin typeface="Euphemia" panose="020B0503040102020104" pitchFamily="34" charset="0"/>
              </a:rPr>
              <a:t>Scuole </a:t>
            </a:r>
            <a:r>
              <a:rPr lang="it-IT" sz="2600" b="1" dirty="0">
                <a:latin typeface="Euphemia" panose="020B0503040102020104" pitchFamily="34" charset="0"/>
              </a:rPr>
              <a:t>di specializzazione aggregate in psicologia clinica </a:t>
            </a:r>
            <a:endParaRPr lang="it-IT" sz="2600" b="1" dirty="0" smtClean="0">
              <a:latin typeface="Euphemia" panose="020B0503040102020104" pitchFamily="34" charset="0"/>
            </a:endParaRPr>
          </a:p>
          <a:p>
            <a:endParaRPr lang="it-IT" sz="2600" b="1" dirty="0" smtClean="0">
              <a:latin typeface="Euphemia" panose="020B0503040102020104" pitchFamily="34" charset="0"/>
            </a:endParaRPr>
          </a:p>
          <a:p>
            <a:r>
              <a:rPr lang="it-IT" sz="2600" dirty="0" smtClean="0">
                <a:latin typeface="Euphemia" panose="020B0503040102020104" pitchFamily="34" charset="0"/>
              </a:rPr>
              <a:t>Aggregazioni </a:t>
            </a:r>
            <a:r>
              <a:rPr lang="it-IT" sz="2600" cap="none" dirty="0" smtClean="0">
                <a:latin typeface="Euphemia" panose="020B0503040102020104" pitchFamily="34" charset="0"/>
              </a:rPr>
              <a:t>di 3 ATENEI </a:t>
            </a:r>
          </a:p>
          <a:p>
            <a:r>
              <a:rPr lang="it-IT" sz="2600" cap="none" dirty="0">
                <a:latin typeface="Euphemia" panose="020B0503040102020104" pitchFamily="34" charset="0"/>
              </a:rPr>
              <a:t>o</a:t>
            </a:r>
            <a:r>
              <a:rPr lang="it-IT" sz="2600" cap="none" dirty="0" smtClean="0">
                <a:latin typeface="Euphemia" panose="020B0503040102020104" pitchFamily="34" charset="0"/>
              </a:rPr>
              <a:t>gni Ateneo mette 1 borsa a disposizione per garantire la copertura minima di 3 borse per ognuno dei 5 anni </a:t>
            </a:r>
          </a:p>
          <a:p>
            <a:r>
              <a:rPr lang="it-IT" sz="2600" cap="none" dirty="0" smtClean="0">
                <a:latin typeface="Euphemia" panose="020B0503040102020104" pitchFamily="34" charset="0"/>
              </a:rPr>
              <a:t>(DM </a:t>
            </a:r>
            <a:r>
              <a:rPr lang="it-IT" sz="2600" cap="none" dirty="0">
                <a:latin typeface="Euphemia" panose="020B0503040102020104" pitchFamily="34" charset="0"/>
              </a:rPr>
              <a:t>24.7.2006 GU n. 246 del 21.10.2006</a:t>
            </a:r>
            <a:r>
              <a:rPr lang="it-IT" sz="2600" cap="none" dirty="0" smtClean="0">
                <a:latin typeface="Euphemia" panose="020B0503040102020104" pitchFamily="34" charset="0"/>
              </a:rPr>
              <a:t>)</a:t>
            </a:r>
            <a:endParaRPr lang="it-IT" sz="2600" dirty="0">
              <a:latin typeface="Euphemia" panose="020B0503040102020104" pitchFamily="34" charset="0"/>
            </a:endParaRPr>
          </a:p>
          <a:p>
            <a:endParaRPr lang="it-IT" sz="2600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666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99563" y="2889384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it-IT" sz="5600" b="1" dirty="0" smtClean="0">
                <a:solidFill>
                  <a:schemeClr val="bg1">
                    <a:lumMod val="50000"/>
                  </a:schemeClr>
                </a:solidFill>
                <a:latin typeface="Euphemia" panose="020B0503040102020104" pitchFamily="34" charset="0"/>
                <a:cs typeface="Arial" panose="020B0604020202020204" pitchFamily="34" charset="0"/>
              </a:rPr>
              <a:t>PROPOSTA </a:t>
            </a:r>
            <a:r>
              <a:rPr lang="it-IT" sz="5600" b="1" cap="none" dirty="0" smtClean="0">
                <a:solidFill>
                  <a:schemeClr val="bg1">
                    <a:lumMod val="50000"/>
                  </a:schemeClr>
                </a:solidFill>
                <a:latin typeface="Euphemia" panose="020B0503040102020104" pitchFamily="34" charset="0"/>
                <a:cs typeface="Arial" panose="020B0604020202020204" pitchFamily="34" charset="0"/>
              </a:rPr>
              <a:t>n</a:t>
            </a:r>
            <a:r>
              <a:rPr lang="it-IT" sz="5600" b="1" dirty="0" smtClean="0">
                <a:solidFill>
                  <a:schemeClr val="bg1">
                    <a:lumMod val="50000"/>
                  </a:schemeClr>
                </a:solidFill>
                <a:latin typeface="Euphemia" panose="020B0503040102020104" pitchFamily="34" charset="0"/>
                <a:cs typeface="Arial" panose="020B0604020202020204" pitchFamily="34" charset="0"/>
              </a:rPr>
              <a:t>. 2</a:t>
            </a:r>
            <a:br>
              <a:rPr lang="it-IT" sz="5600" b="1" dirty="0" smtClean="0">
                <a:solidFill>
                  <a:schemeClr val="bg1">
                    <a:lumMod val="50000"/>
                  </a:schemeClr>
                </a:solidFill>
                <a:latin typeface="Euphemia" panose="020B0503040102020104" pitchFamily="34" charset="0"/>
                <a:cs typeface="Arial" panose="020B0604020202020204" pitchFamily="34" charset="0"/>
              </a:rPr>
            </a:br>
            <a:endParaRPr lang="it-IT" sz="5600" b="1" dirty="0">
              <a:solidFill>
                <a:schemeClr val="bg1">
                  <a:lumMod val="50000"/>
                </a:schemeClr>
              </a:solidFill>
              <a:latin typeface="Euphemia" panose="020B05030401020201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71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49759" y="1052020"/>
            <a:ext cx="9144000" cy="5670752"/>
          </a:xfrm>
        </p:spPr>
        <p:txBody>
          <a:bodyPr>
            <a:noAutofit/>
          </a:bodyPr>
          <a:lstStyle/>
          <a:p>
            <a:pPr marL="285750" indent="-28575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Euphemia" panose="020B0503040102020104" pitchFamily="34" charset="0"/>
              </a:rPr>
              <a:t>Primi </a:t>
            </a:r>
            <a:r>
              <a:rPr lang="it-IT" sz="2400" dirty="0">
                <a:latin typeface="Euphemia" panose="020B0503040102020104" pitchFamily="34" charset="0"/>
              </a:rPr>
              <a:t>3 </a:t>
            </a:r>
            <a:r>
              <a:rPr lang="it-IT" sz="2400" dirty="0" smtClean="0">
                <a:latin typeface="Euphemia" panose="020B0503040102020104" pitchFamily="34" charset="0"/>
              </a:rPr>
              <a:t>anni: </a:t>
            </a:r>
            <a:r>
              <a:rPr lang="it-IT" sz="2400" cap="none" dirty="0" smtClean="0">
                <a:latin typeface="Euphemia" panose="020B0503040102020104" pitchFamily="34" charset="0"/>
              </a:rPr>
              <a:t>studio di modelli teorici diversi per consentire allo specializzando di scegliere l’orientamento in cui intende acquisire maggiori competenze nei 2 anni successivi. </a:t>
            </a:r>
          </a:p>
          <a:p>
            <a:pPr marL="285750" indent="-28575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cap="none" dirty="0" smtClean="0">
                <a:latin typeface="Euphemia" panose="020B0503040102020104" pitchFamily="34" charset="0"/>
              </a:rPr>
              <a:t>psicologia clinica nell’</a:t>
            </a:r>
            <a:r>
              <a:rPr lang="it-IT" sz="2400" dirty="0" smtClean="0">
                <a:latin typeface="Euphemia" panose="020B0503040102020104" pitchFamily="34" charset="0"/>
              </a:rPr>
              <a:t>arco </a:t>
            </a:r>
            <a:r>
              <a:rPr lang="it-IT" sz="2400" dirty="0">
                <a:latin typeface="Euphemia" panose="020B0503040102020104" pitchFamily="34" charset="0"/>
              </a:rPr>
              <a:t>di vita </a:t>
            </a:r>
            <a:endParaRPr lang="it-IT" sz="2400" dirty="0" smtClean="0">
              <a:latin typeface="Euphemia" panose="020B0503040102020104" pitchFamily="34" charset="0"/>
            </a:endParaRPr>
          </a:p>
          <a:p>
            <a:pPr marL="285750" indent="-28575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cap="none" dirty="0" smtClean="0">
                <a:latin typeface="Euphemia" panose="020B0503040102020104" pitchFamily="34" charset="0"/>
              </a:rPr>
              <a:t>psicologia clinica nei </a:t>
            </a:r>
            <a:r>
              <a:rPr lang="it-IT" sz="2400" dirty="0" smtClean="0">
                <a:latin typeface="Euphemia" panose="020B0503040102020104" pitchFamily="34" charset="0"/>
              </a:rPr>
              <a:t>contesti</a:t>
            </a:r>
          </a:p>
          <a:p>
            <a:pPr marL="285750" indent="-28575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cap="none" dirty="0" smtClean="0">
                <a:latin typeface="Euphemia" panose="020B0503040102020104" pitchFamily="34" charset="0"/>
              </a:rPr>
              <a:t>insegnamento del </a:t>
            </a:r>
            <a:r>
              <a:rPr lang="it-IT" sz="2400" dirty="0" err="1" smtClean="0">
                <a:latin typeface="Euphemia" panose="020B0503040102020104" pitchFamily="34" charset="0"/>
              </a:rPr>
              <a:t>counseling</a:t>
            </a:r>
            <a:r>
              <a:rPr lang="it-IT" sz="2400" dirty="0" smtClean="0">
                <a:latin typeface="Euphemia" panose="020B0503040102020104" pitchFamily="34" charset="0"/>
              </a:rPr>
              <a:t> clinico</a:t>
            </a:r>
          </a:p>
          <a:p>
            <a:pPr marL="285750" indent="-28575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cap="none" dirty="0" smtClean="0">
                <a:latin typeface="Euphemia" panose="020B0503040102020104" pitchFamily="34" charset="0"/>
              </a:rPr>
              <a:t>insegnamento dei fattori aspecifici aventi un ruolo terapeutico in psicoterapia: </a:t>
            </a:r>
            <a:r>
              <a:rPr lang="it-IT" sz="2400" dirty="0" smtClean="0">
                <a:latin typeface="Euphemia" panose="020B0503040102020104" pitchFamily="34" charset="0"/>
              </a:rPr>
              <a:t>la relazione clinico-paziente</a:t>
            </a:r>
          </a:p>
        </p:txBody>
      </p:sp>
    </p:spTree>
    <p:extLst>
      <p:ext uri="{BB962C8B-B14F-4D97-AF65-F5344CB8AC3E}">
        <p14:creationId xmlns:p14="http://schemas.microsoft.com/office/powerpoint/2010/main" val="354717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1" y="1631572"/>
            <a:ext cx="9144000" cy="4176800"/>
          </a:xfrm>
        </p:spPr>
        <p:txBody>
          <a:bodyPr>
            <a:noAutofit/>
          </a:bodyPr>
          <a:lstStyle/>
          <a:p>
            <a:pPr marL="285750" indent="-28575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dirty="0" smtClean="0">
                <a:latin typeface="Euphemia" panose="020B0503040102020104" pitchFamily="34" charset="0"/>
              </a:rPr>
              <a:t>CFU </a:t>
            </a:r>
            <a:r>
              <a:rPr lang="it-IT" sz="2400" cap="none" dirty="0" smtClean="0">
                <a:latin typeface="Euphemia" panose="020B0503040102020104" pitchFamily="34" charset="0"/>
              </a:rPr>
              <a:t>investiti in LEZIONI TEORICHE, in SEMINARI TEORICO-PRATICI, SUPERVISIONE dei casi clinici</a:t>
            </a:r>
            <a:r>
              <a:rPr lang="it-IT" sz="2400" dirty="0" smtClean="0">
                <a:latin typeface="Euphemia" panose="020B0503040102020104" pitchFamily="34" charset="0"/>
              </a:rPr>
              <a:t>. </a:t>
            </a:r>
          </a:p>
          <a:p>
            <a:pPr marL="285750" indent="-285750" algn="l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it-IT" sz="2400" cap="none" dirty="0" smtClean="0">
                <a:latin typeface="Euphemia" panose="020B0503040102020104" pitchFamily="34" charset="0"/>
              </a:rPr>
              <a:t>tirocini effettuati inizialmente in contesti </a:t>
            </a:r>
            <a:r>
              <a:rPr lang="it-IT" sz="2400" dirty="0" smtClean="0">
                <a:latin typeface="Euphemia" panose="020B0503040102020104" pitchFamily="34" charset="0"/>
              </a:rPr>
              <a:t>“</a:t>
            </a:r>
            <a:r>
              <a:rPr lang="it-IT" sz="2400" dirty="0">
                <a:latin typeface="Euphemia" panose="020B0503040102020104" pitchFamily="34" charset="0"/>
              </a:rPr>
              <a:t>fisiologici” </a:t>
            </a:r>
            <a:r>
              <a:rPr lang="it-IT" sz="2400" cap="none" dirty="0" smtClean="0">
                <a:latin typeface="Euphemia" panose="020B0503040102020104" pitchFamily="34" charset="0"/>
              </a:rPr>
              <a:t>per acquisire la capacità di osservazione ed ascolto e poi in contesti </a:t>
            </a:r>
            <a:r>
              <a:rPr lang="it-IT" sz="2400" dirty="0" smtClean="0">
                <a:latin typeface="Euphemia" panose="020B0503040102020104" pitchFamily="34" charset="0"/>
              </a:rPr>
              <a:t>“</a:t>
            </a:r>
            <a:r>
              <a:rPr lang="it-IT" sz="2400" dirty="0">
                <a:latin typeface="Euphemia" panose="020B0503040102020104" pitchFamily="34" charset="0"/>
              </a:rPr>
              <a:t>patologici” </a:t>
            </a:r>
            <a:r>
              <a:rPr lang="it-IT" sz="2400" cap="none" dirty="0" smtClean="0">
                <a:latin typeface="Euphemia" panose="020B0503040102020104" pitchFamily="34" charset="0"/>
              </a:rPr>
              <a:t>per mettere in pratica quanto appreso sulla relazione clinico-paziente e, là dove necessario, proporre una psicoterapia che sarà opportunamente supervisionata. </a:t>
            </a:r>
            <a:endParaRPr lang="it-IT" sz="2400" dirty="0">
              <a:latin typeface="Euphemia" panose="020B0503040102020104" pitchFamily="34" charset="0"/>
            </a:endParaRP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it-IT" sz="2400" dirty="0">
                <a:latin typeface="Euphemia" panose="020B0503040102020104" pitchFamily="34" charset="0"/>
              </a:rPr>
              <a:t> 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endParaRPr lang="it-IT" sz="2400" dirty="0"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85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3775" y="2202617"/>
            <a:ext cx="10364451" cy="1596177"/>
          </a:xfrm>
        </p:spPr>
        <p:txBody>
          <a:bodyPr>
            <a:normAutofit/>
          </a:bodyPr>
          <a:lstStyle/>
          <a:p>
            <a:r>
              <a:rPr lang="it-IT" sz="6000" dirty="0" smtClean="0">
                <a:solidFill>
                  <a:schemeClr val="bg1">
                    <a:lumMod val="50000"/>
                  </a:schemeClr>
                </a:solidFill>
                <a:latin typeface="Euphemia" panose="020B0503040102020104" pitchFamily="34" charset="0"/>
              </a:rPr>
              <a:t>IN SINTESI</a:t>
            </a:r>
            <a:endParaRPr lang="it-IT" sz="6000" dirty="0">
              <a:solidFill>
                <a:schemeClr val="bg1">
                  <a:lumMod val="50000"/>
                </a:schemeClr>
              </a:solidFill>
              <a:latin typeface="Euphemia" panose="020B05030401020201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68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05814" y="1683085"/>
            <a:ext cx="10543504" cy="5361661"/>
          </a:xfrm>
        </p:spPr>
        <p:txBody>
          <a:bodyPr>
            <a:noAutofit/>
          </a:bodyPr>
          <a:lstStyle/>
          <a:p>
            <a:r>
              <a:rPr lang="it-IT" sz="2600" b="1" dirty="0" smtClean="0">
                <a:latin typeface="Euphemia" panose="020B0503040102020104" pitchFamily="34" charset="0"/>
              </a:rPr>
              <a:t>Scuole </a:t>
            </a:r>
            <a:r>
              <a:rPr lang="it-IT" sz="2600" b="1" dirty="0">
                <a:latin typeface="Euphemia" panose="020B0503040102020104" pitchFamily="34" charset="0"/>
              </a:rPr>
              <a:t>di specializzazione aggregate in psicologia clinica </a:t>
            </a:r>
            <a:endParaRPr lang="it-IT" sz="2600" b="1" dirty="0" smtClean="0">
              <a:latin typeface="Euphemia" panose="020B0503040102020104" pitchFamily="34" charset="0"/>
            </a:endParaRPr>
          </a:p>
          <a:p>
            <a:endParaRPr lang="it-IT" sz="2600" b="1" dirty="0" smtClean="0">
              <a:latin typeface="Euphemia" panose="020B0503040102020104" pitchFamily="34" charset="0"/>
            </a:endParaRPr>
          </a:p>
          <a:p>
            <a:endParaRPr lang="it-IT" sz="2600" dirty="0" smtClean="0">
              <a:latin typeface="Euphemia" panose="020B0503040102020104" pitchFamily="34" charset="0"/>
            </a:endParaRPr>
          </a:p>
          <a:p>
            <a:endParaRPr lang="it-IT" sz="2600" dirty="0" smtClean="0">
              <a:latin typeface="Euphemia" panose="020B0503040102020104" pitchFamily="34" charset="0"/>
            </a:endParaRPr>
          </a:p>
          <a:p>
            <a:endParaRPr lang="it-IT" sz="2600" dirty="0">
              <a:latin typeface="Euphemia" panose="020B05030401020201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2125015" y="2844209"/>
            <a:ext cx="8141594" cy="11590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smtClean="0">
                <a:latin typeface="Euphemia" panose="020B0503040102020104" pitchFamily="34" charset="0"/>
              </a:rPr>
              <a:t>Quali Atenei possono offrire almeno 1 borsa per anno per specializzando al fine di aggregarsi?</a:t>
            </a:r>
          </a:p>
        </p:txBody>
      </p:sp>
    </p:spTree>
    <p:extLst>
      <p:ext uri="{BB962C8B-B14F-4D97-AF65-F5344CB8AC3E}">
        <p14:creationId xmlns:p14="http://schemas.microsoft.com/office/powerpoint/2010/main" val="362447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ccia">
  <a:themeElements>
    <a:clrScheme name="Gocci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Gocci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cci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21</TotalTime>
  <Words>209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Euphemia</vt:lpstr>
      <vt:lpstr>Tw Cen MT</vt:lpstr>
      <vt:lpstr>Goccia</vt:lpstr>
      <vt:lpstr>Presentazione standard di PowerPoint</vt:lpstr>
      <vt:lpstr>PROPOSTA n. 1 </vt:lpstr>
      <vt:lpstr>Presentazione standard di PowerPoint</vt:lpstr>
      <vt:lpstr>PROPOSTA n. 2 </vt:lpstr>
      <vt:lpstr>Presentazione standard di PowerPoint</vt:lpstr>
      <vt:lpstr>Presentazione standard di PowerPoint</vt:lpstr>
      <vt:lpstr>IN SINTESI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Fiammetta</dc:creator>
  <cp:lastModifiedBy>Fiammetta</cp:lastModifiedBy>
  <cp:revision>7</cp:revision>
  <dcterms:created xsi:type="dcterms:W3CDTF">2015-05-04T08:17:46Z</dcterms:created>
  <dcterms:modified xsi:type="dcterms:W3CDTF">2015-05-18T09:53:19Z</dcterms:modified>
</cp:coreProperties>
</file>