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8" r:id="rId6"/>
    <p:sldId id="271" r:id="rId7"/>
    <p:sldId id="263" r:id="rId8"/>
    <p:sldId id="272" r:id="rId9"/>
    <p:sldId id="292" r:id="rId10"/>
    <p:sldId id="270" r:id="rId11"/>
    <p:sldId id="269" r:id="rId12"/>
    <p:sldId id="273" r:id="rId13"/>
    <p:sldId id="274" r:id="rId14"/>
    <p:sldId id="264" r:id="rId15"/>
    <p:sldId id="275" r:id="rId16"/>
    <p:sldId id="277" r:id="rId17"/>
    <p:sldId id="266" r:id="rId18"/>
    <p:sldId id="296" r:id="rId19"/>
    <p:sldId id="284" r:id="rId20"/>
    <p:sldId id="278" r:id="rId21"/>
    <p:sldId id="279" r:id="rId22"/>
    <p:sldId id="289" r:id="rId23"/>
    <p:sldId id="262" r:id="rId24"/>
    <p:sldId id="261" r:id="rId25"/>
    <p:sldId id="280" r:id="rId26"/>
    <p:sldId id="281" r:id="rId27"/>
    <p:sldId id="287" r:id="rId28"/>
    <p:sldId id="267" r:id="rId29"/>
    <p:sldId id="288" r:id="rId30"/>
    <p:sldId id="295" r:id="rId31"/>
    <p:sldId id="294" r:id="rId32"/>
    <p:sldId id="293" r:id="rId33"/>
    <p:sldId id="282" r:id="rId34"/>
    <p:sldId id="283" r:id="rId35"/>
    <p:sldId id="260" r:id="rId36"/>
    <p:sldId id="291" r:id="rId37"/>
    <p:sldId id="265" r:id="rId38"/>
    <p:sldId id="286" r:id="rId39"/>
    <p:sldId id="285" r:id="rId40"/>
    <p:sldId id="276" r:id="rId41"/>
    <p:sldId id="290" r:id="rId4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84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ulia:Desktop:TOSHIBA:DIPARTIMENTO:DOC%20DIP:M%20PSI%2008:Fonte%20MIUR_Docenti%20clinic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ulia:Desktop:TOSHIBA:DIPARTIMENTO:DOC%20DIP:M%20PSI%2008:Fonte%20MIUR_Docenti%20clinic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ulia:Desktop:TOSHIBA:DIPARTIMENTO:DOC%20DIP:M%20PSI%2008:Fonte%20MIUR_Docenti%20clinic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explosion val="25"/>
          <c:dPt>
            <c:idx val="1"/>
            <c:bubble3D val="0"/>
            <c:spPr>
              <a:solidFill>
                <a:srgbClr val="C0504D"/>
              </a:solidFill>
              <a:ln w="25400">
                <a:noFill/>
              </a:ln>
            </c:spPr>
          </c:dPt>
          <c:dPt>
            <c:idx val="2"/>
            <c:bubble3D val="0"/>
            <c:spPr>
              <a:solidFill>
                <a:srgbClr val="9BBB59"/>
              </a:solidFill>
              <a:ln w="25400">
                <a:noFill/>
              </a:ln>
            </c:spPr>
          </c:dPt>
          <c:dLbls>
            <c:dLbl>
              <c:idx val="2"/>
              <c:layout>
                <c:manualLayout>
                  <c:x val="-0.191646191646192"/>
                  <c:y val="-9.07580274631138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TOT.!$A$2:$A$6</c:f>
              <c:strCache>
                <c:ptCount val="5"/>
                <c:pt idx="0">
                  <c:v>Associati</c:v>
                </c:pt>
                <c:pt idx="1">
                  <c:v>Ordinari</c:v>
                </c:pt>
                <c:pt idx="2">
                  <c:v>Ricercatori a tempo det.</c:v>
                </c:pt>
                <c:pt idx="3">
                  <c:v>Ricercatori</c:v>
                </c:pt>
                <c:pt idx="4">
                  <c:v>Straordinari</c:v>
                </c:pt>
              </c:strCache>
            </c:strRef>
          </c:cat>
          <c:val>
            <c:numRef>
              <c:f>TOT.!$C$2:$C$6</c:f>
              <c:numCache>
                <c:formatCode>0.00%</c:formatCode>
                <c:ptCount val="5"/>
                <c:pt idx="0">
                  <c:v>0.298342541436464</c:v>
                </c:pt>
                <c:pt idx="1">
                  <c:v>0.154696132596685</c:v>
                </c:pt>
                <c:pt idx="2">
                  <c:v>0.0662983425414364</c:v>
                </c:pt>
                <c:pt idx="3">
                  <c:v>0.458563535911602</c:v>
                </c:pt>
                <c:pt idx="4">
                  <c:v>0.0220994475138121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noFill/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explosion val="25"/>
          <c:dPt>
            <c:idx val="1"/>
            <c:bubble3D val="0"/>
            <c:spPr>
              <a:solidFill>
                <a:srgbClr val="C0504D"/>
              </a:solidFill>
              <a:ln w="25400">
                <a:noFill/>
              </a:ln>
            </c:spPr>
          </c:dPt>
          <c:dLbls>
            <c:dLbl>
              <c:idx val="0"/>
              <c:layout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 w="25400">
                <a:noFill/>
              </a:ln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TOT.!$F$9:$G$9</c:f>
              <c:strCache>
                <c:ptCount val="2"/>
                <c:pt idx="0">
                  <c:v>Statali</c:v>
                </c:pt>
                <c:pt idx="1">
                  <c:v>Non statali</c:v>
                </c:pt>
              </c:strCache>
            </c:strRef>
          </c:cat>
          <c:val>
            <c:numRef>
              <c:f>TOT.!$F$10:$G$10</c:f>
              <c:numCache>
                <c:formatCode>0.00%</c:formatCode>
                <c:ptCount val="2"/>
                <c:pt idx="0">
                  <c:v>0.913</c:v>
                </c:pt>
                <c:pt idx="1">
                  <c:v>0.087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txPr>
    <a:bodyPr/>
    <a:lstStyle/>
    <a:p>
      <a:pPr>
        <a:defRPr sz="2400" b="1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explosion val="25"/>
          <c:dPt>
            <c:idx val="1"/>
            <c:bubble3D val="0"/>
            <c:spPr>
              <a:solidFill>
                <a:srgbClr val="C0504D"/>
              </a:solidFill>
              <a:ln w="25400">
                <a:noFill/>
              </a:ln>
            </c:spPr>
          </c:dPt>
          <c:dPt>
            <c:idx val="2"/>
            <c:bubble3D val="0"/>
            <c:spPr>
              <a:solidFill>
                <a:srgbClr val="9BBB59"/>
              </a:solidFill>
              <a:ln w="25400">
                <a:noFill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TOT.!$J$1:$L$1</c:f>
              <c:strCache>
                <c:ptCount val="3"/>
                <c:pt idx="0">
                  <c:v>Nord</c:v>
                </c:pt>
                <c:pt idx="1">
                  <c:v>Centro</c:v>
                </c:pt>
                <c:pt idx="2">
                  <c:v>Sud e isole</c:v>
                </c:pt>
              </c:strCache>
            </c:strRef>
          </c:cat>
          <c:val>
            <c:numRef>
              <c:f>TOT.!$J$8:$L$8</c:f>
              <c:numCache>
                <c:formatCode>0.00%</c:formatCode>
                <c:ptCount val="3"/>
                <c:pt idx="0" formatCode="0%">
                  <c:v>0.47</c:v>
                </c:pt>
                <c:pt idx="1">
                  <c:v>0.295</c:v>
                </c:pt>
                <c:pt idx="2">
                  <c:v>0.235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16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9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38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45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99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58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4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10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6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10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82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C128-E4A8-224C-A9BA-D3DB8F8591DA}" type="datetimeFigureOut">
              <a:rPr lang="it-IT" smtClean="0"/>
              <a:pPr/>
              <a:t>22/05/15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CB63-792A-9C4D-BE36-25BCE1596D4C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76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-163790"/>
            <a:ext cx="8229600" cy="1143000"/>
          </a:xfrm>
        </p:spPr>
        <p:txBody>
          <a:bodyPr/>
          <a:lstStyle/>
          <a:p>
            <a:r>
              <a:rPr lang="it-IT" dirty="0" smtClean="0"/>
              <a:t>Panoramica organico M-PSI/08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648527" y="6350717"/>
            <a:ext cx="4011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Fonte: </a:t>
            </a:r>
            <a:r>
              <a:rPr lang="it-IT" dirty="0" err="1" smtClean="0"/>
              <a:t>www.miur.it</a:t>
            </a:r>
            <a:endParaRPr lang="it-IT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66587"/>
              </p:ext>
            </p:extLst>
          </p:nvPr>
        </p:nvGraphicFramePr>
        <p:xfrm>
          <a:off x="76449" y="979210"/>
          <a:ext cx="5144156" cy="26492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196726"/>
                <a:gridCol w="973715"/>
                <a:gridCol w="973715"/>
              </a:tblGrid>
              <a:tr h="323322"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err="1" smtClean="0">
                          <a:effectLst/>
                        </a:rPr>
                        <a:t>N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 smtClean="0">
                          <a:effectLst/>
                        </a:rPr>
                        <a:t>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332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</a:rPr>
                        <a:t>Associati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53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29,28%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332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Ordinari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28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15,47%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332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Ricercatori a tempo det.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12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6,63%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332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Ricercatori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84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46,41%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3322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u="none" strike="noStrike">
                          <a:effectLst/>
                        </a:rPr>
                        <a:t>Straordinari</a:t>
                      </a:r>
                      <a:endParaRPr lang="hr-H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4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2,21%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3322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</a:rPr>
                        <a:t>TOTALE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>
                          <a:effectLst/>
                        </a:rPr>
                        <a:t>181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effectLst/>
                        </a:rPr>
                        <a:t>100%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202579"/>
              </p:ext>
            </p:extLst>
          </p:nvPr>
        </p:nvGraphicFramePr>
        <p:xfrm>
          <a:off x="3517900" y="3785317"/>
          <a:ext cx="51689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68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Cagliari – </a:t>
            </a:r>
            <a:r>
              <a:rPr lang="it-IT" dirty="0" err="1" smtClean="0"/>
              <a:t>Dip</a:t>
            </a:r>
            <a:r>
              <a:rPr lang="it-IT" dirty="0" smtClean="0"/>
              <a:t>. </a:t>
            </a:r>
            <a:r>
              <a:rPr lang="it-IT" dirty="0"/>
              <a:t>di </a:t>
            </a:r>
            <a:r>
              <a:rPr lang="it-IT" dirty="0" smtClean="0"/>
              <a:t>Pedagogia, Psicologia, Filosofia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6843"/>
              </p:ext>
            </p:extLst>
          </p:nvPr>
        </p:nvGraphicFramePr>
        <p:xfrm>
          <a:off x="457200" y="2869423"/>
          <a:ext cx="8229600" cy="164136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960532"/>
                <a:gridCol w="2148472"/>
                <a:gridCol w="3120596"/>
              </a:tblGrid>
              <a:tr h="5471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5471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  <a:latin typeface="Arial"/>
                          <a:cs typeface="Arial"/>
                        </a:rPr>
                        <a:t>Neuropsicopatologia</a:t>
                      </a:r>
                      <a:r>
                        <a:rPr lang="it-IT" sz="1600" u="none" strike="noStrike" dirty="0" smtClean="0">
                          <a:effectLst/>
                          <a:latin typeface="Arial"/>
                          <a:cs typeface="Arial"/>
                        </a:rPr>
                        <a:t> E </a:t>
                      </a:r>
                      <a:r>
                        <a:rPr lang="it-IT" sz="1600" u="none" strike="noStrike" dirty="0" err="1" smtClean="0">
                          <a:effectLst/>
                          <a:latin typeface="Arial"/>
                          <a:cs typeface="Arial"/>
                        </a:rPr>
                        <a:t>Neuroriabilitazione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Donatella Rita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Petretto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54712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  <a:latin typeface="Arial"/>
                          <a:cs typeface="Arial"/>
                        </a:rPr>
                        <a:t>Psicopatologia Dello Sviluppo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Laura Vismara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74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Catania – </a:t>
            </a:r>
            <a:r>
              <a:rPr lang="it-IT" dirty="0" err="1" smtClean="0"/>
              <a:t>Dip</a:t>
            </a:r>
            <a:r>
              <a:rPr lang="it-IT" dirty="0" smtClean="0"/>
              <a:t>. Scienze della Formazione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06827"/>
              </p:ext>
            </p:extLst>
          </p:nvPr>
        </p:nvGraphicFramePr>
        <p:xfrm>
          <a:off x="457200" y="1975669"/>
          <a:ext cx="8229600" cy="1970637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819433"/>
                <a:gridCol w="2289571"/>
                <a:gridCol w="3120596"/>
              </a:tblGrid>
              <a:tr h="6568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568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Giovanni Lo Castro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Ricercatore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568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 Delle Dipendenze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Tullio </a:t>
                      </a:r>
                      <a:r>
                        <a:rPr lang="it-IT" sz="1800" u="none" strike="noStrike" dirty="0" err="1" smtClean="0">
                          <a:effectLst/>
                        </a:rPr>
                        <a:t>Scrimali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Ricercatore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096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Chieti-Pescara - </a:t>
            </a:r>
            <a:r>
              <a:rPr lang="it-IT" dirty="0"/>
              <a:t>Scienze psicologiche, umanistiche e del territorio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041200"/>
              </p:ext>
            </p:extLst>
          </p:nvPr>
        </p:nvGraphicFramePr>
        <p:xfrm>
          <a:off x="250843" y="1630710"/>
          <a:ext cx="8732461" cy="5250443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4124142"/>
                <a:gridCol w="2870472"/>
                <a:gridCol w="1737847"/>
              </a:tblGrid>
              <a:tr h="2927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effectLst/>
                        </a:rPr>
                        <a:t>INSEGNAMENTO</a:t>
                      </a:r>
                      <a:endParaRPr lang="pt-BR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effectLst/>
                        </a:rPr>
                        <a:t>DOCENTE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b="1" u="none" strike="noStrike" dirty="0" smtClean="0">
                          <a:effectLst/>
                        </a:rPr>
                        <a:t>QUALIFICA</a:t>
                      </a:r>
                      <a:endParaRPr lang="es-ES_tradn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u="none" strike="noStrike" dirty="0" smtClean="0">
                          <a:effectLst/>
                        </a:rPr>
                        <a:t>C. </a:t>
                      </a:r>
                      <a:r>
                        <a:rPr lang="es-ES_tradnl" sz="1400" u="none" strike="noStrike" dirty="0" err="1" smtClean="0">
                          <a:effectLst/>
                        </a:rPr>
                        <a:t>Mucci</a:t>
                      </a:r>
                      <a:endParaRPr lang="es-ES_trad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Introd. Alla Clinica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Psic</a:t>
                      </a:r>
                      <a:r>
                        <a:rPr lang="it-IT" sz="1400" u="none" strike="noStrike" dirty="0" smtClean="0">
                          <a:effectLst/>
                        </a:rPr>
                        <a:t>. E Alla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Promoz</a:t>
                      </a:r>
                      <a:r>
                        <a:rPr lang="it-IT" sz="1400" u="none" strike="noStrike" dirty="0" smtClean="0">
                          <a:effectLst/>
                        </a:rPr>
                        <a:t>. Della Salute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V. Tozzi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Non Indicato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Relazione D’aiuto,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Counseling</a:t>
                      </a:r>
                      <a:r>
                        <a:rPr lang="it-IT" sz="1400" u="none" strike="noStrike" dirty="0" smtClean="0">
                          <a:effectLst/>
                        </a:rPr>
                        <a:t> E Psicoterapia In 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M.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Fulcheri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 Dell’arco Di Vita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M.C. Verrocchio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 Avanzata E Della Personalità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C. Mucci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Le Applicazioni Della Psicologia Clinica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C. Conti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Non Indicato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 Sanitaria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E.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Vitacolonna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Strumenti Alternativi E Complementari In Psicologia Clinica E Della Salute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</a:rPr>
                        <a:t>R</a:t>
                      </a:r>
                      <a:r>
                        <a:rPr lang="it-IT" sz="1400" u="none" strike="noStrike" dirty="0" smtClean="0">
                          <a:effectLst/>
                        </a:rPr>
                        <a:t>.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Andres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Non Indicato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 Ospedaliera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G.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Tubere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Psicologia Clinica Forense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M.C. Verrocchio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Della Salute Vecchie E Nuove Dipendenze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P. Ballerini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Non Indicato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La Promozione Del Benessere Tra Media Tradizionali E Nuove Tecnologie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A. Sorella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Non Indicato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Dall'igiene Alla Salute Mentale, Le Dimensioni Della Psichiatria E Della 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G.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Martinotti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  <a:tr h="3232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Corpo, Identità, Cultura: Alterità E Differenze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C. Mucci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89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Enna – Università Kore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30417"/>
              </p:ext>
            </p:extLst>
          </p:nvPr>
        </p:nvGraphicFramePr>
        <p:xfrm>
          <a:off x="457200" y="2812283"/>
          <a:ext cx="8229600" cy="2780344"/>
        </p:xfrm>
        <a:graphic>
          <a:graphicData uri="http://schemas.openxmlformats.org/drawingml/2006/table">
            <a:tbl>
              <a:tblPr/>
              <a:tblGrid>
                <a:gridCol w="3886653"/>
                <a:gridCol w="2705175"/>
                <a:gridCol w="1637772"/>
              </a:tblGrid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Psicologia Clinica E Dinamica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Simona Guarino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Docente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Incaricato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Insegnamento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Psicologia Dell'intervento Clinico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Giuseppe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Craparo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Docente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Incaricato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Insegnamento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Psicoterapia Relazionale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Giuseppe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Craparo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Docente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Incaricato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</a:t>
                      </a:r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Insegnamento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782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76396"/>
            <a:ext cx="8229600" cy="2427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Ferrara– </a:t>
            </a:r>
            <a:r>
              <a:rPr lang="it-IT" dirty="0" err="1" smtClean="0"/>
              <a:t>Dip</a:t>
            </a:r>
            <a:r>
              <a:rPr lang="it-IT" dirty="0" smtClean="0"/>
              <a:t>. </a:t>
            </a:r>
            <a:r>
              <a:rPr lang="pt-BR" dirty="0" err="1" smtClean="0"/>
              <a:t>Scienze</a:t>
            </a:r>
            <a:r>
              <a:rPr lang="pt-BR" dirty="0" smtClean="0"/>
              <a:t> </a:t>
            </a:r>
            <a:r>
              <a:rPr lang="pt-BR" dirty="0" err="1" smtClean="0"/>
              <a:t>Biomediche</a:t>
            </a:r>
            <a:r>
              <a:rPr lang="pt-BR" dirty="0" smtClean="0"/>
              <a:t> E </a:t>
            </a:r>
            <a:r>
              <a:rPr lang="pt-BR" dirty="0" err="1" smtClean="0"/>
              <a:t>Chirurgo</a:t>
            </a:r>
            <a:r>
              <a:rPr lang="pt-BR" dirty="0" smtClean="0"/>
              <a:t> </a:t>
            </a:r>
            <a:r>
              <a:rPr lang="pt-BR" dirty="0" err="1" smtClean="0"/>
              <a:t>Specialistiche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71201"/>
              </p:ext>
            </p:extLst>
          </p:nvPr>
        </p:nvGraphicFramePr>
        <p:xfrm>
          <a:off x="457200" y="1709109"/>
          <a:ext cx="8229600" cy="3798767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493572"/>
                <a:gridCol w="2113956"/>
                <a:gridCol w="2622072"/>
              </a:tblGrid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Psicopedagogia E Tecniche Di Osservazione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Marco Dallari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Incaricato</a:t>
                      </a:r>
                      <a:r>
                        <a:rPr lang="pt-BR" sz="1600" u="none" strike="noStrike" dirty="0" smtClean="0">
                          <a:effectLst/>
                        </a:rPr>
                        <a:t> Di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Insegnamento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Paoletta Florio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Incaricato</a:t>
                      </a:r>
                      <a:r>
                        <a:rPr lang="pt-BR" sz="1600" u="none" strike="noStrike" dirty="0" smtClean="0">
                          <a:effectLst/>
                        </a:rPr>
                        <a:t> Di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Insegnamento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err="1" smtClean="0">
                          <a:effectLst/>
                        </a:rPr>
                        <a:t>Psicologia</a:t>
                      </a:r>
                      <a:r>
                        <a:rPr lang="fr-FR" sz="1600" u="none" strike="noStrike" dirty="0" smtClean="0">
                          <a:effectLst/>
                        </a:rPr>
                        <a:t> </a:t>
                      </a:r>
                      <a:r>
                        <a:rPr lang="fr-FR" sz="1600" u="none" strike="noStrike" dirty="0" err="1" smtClean="0">
                          <a:effectLst/>
                        </a:rPr>
                        <a:t>Clinica</a:t>
                      </a:r>
                      <a:r>
                        <a:rPr lang="fr-FR" sz="1600" u="none" strike="noStrike" dirty="0" smtClean="0">
                          <a:effectLst/>
                        </a:rPr>
                        <a:t> </a:t>
                      </a:r>
                      <a:r>
                        <a:rPr lang="fr-FR" sz="1600" u="none" strike="noStrike" dirty="0" err="1" smtClean="0">
                          <a:effectLst/>
                        </a:rPr>
                        <a:t>Dell'handicap</a:t>
                      </a:r>
                      <a:endParaRPr lang="fr-F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Ernesto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Stoppa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Incaricato</a:t>
                      </a:r>
                      <a:r>
                        <a:rPr lang="pt-BR" sz="1600" u="none" strike="noStrike" dirty="0" smtClean="0">
                          <a:effectLst/>
                        </a:rPr>
                        <a:t> Di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Insegnamento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Della Relazione Clinica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Stefano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Caracciolo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Teorie E Tecniche Della Dinamica Di Gruppo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Stefano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Caracciolo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La Gestione Dei Conflitti E La Negoziazione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Stefano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Caracciolo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Tecniche Del Colloquio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Stefano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Tugnoli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Ricercatore</a:t>
                      </a:r>
                      <a:r>
                        <a:rPr lang="pt-BR" sz="1600" u="none" strike="noStrike" dirty="0" smtClean="0">
                          <a:effectLst/>
                        </a:rPr>
                        <a:t> A Tempo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Determinato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283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Metodologia Della Comunicazione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Stefano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Tugnoli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Ricercatore</a:t>
                      </a:r>
                      <a:r>
                        <a:rPr lang="pt-BR" sz="1600" u="none" strike="noStrike" dirty="0" smtClean="0">
                          <a:effectLst/>
                        </a:rPr>
                        <a:t> A Tempo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Determinato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86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Genova - Scienze Della Formazione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535761"/>
              </p:ext>
            </p:extLst>
          </p:nvPr>
        </p:nvGraphicFramePr>
        <p:xfrm>
          <a:off x="457200" y="2767983"/>
          <a:ext cx="8229600" cy="2589316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</a:rPr>
                        <a:t>INSEGNAMENTO</a:t>
                      </a:r>
                      <a:endParaRPr lang="pt-BR" sz="2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</a:rPr>
                        <a:t>DOCENTE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400" b="1" u="none" strike="noStrike" dirty="0" smtClean="0">
                          <a:effectLst/>
                        </a:rPr>
                        <a:t>QUALIFICA</a:t>
                      </a:r>
                      <a:endParaRPr lang="es-ES_tradn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Psicologia Clinica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Cecilia Serena Pace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err="1" smtClean="0">
                          <a:effectLst/>
                        </a:rPr>
                        <a:t>Ricercatore</a:t>
                      </a:r>
                      <a:r>
                        <a:rPr lang="pt-BR" sz="2400" u="none" strike="noStrike" dirty="0" smtClean="0">
                          <a:effectLst/>
                        </a:rPr>
                        <a:t>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Universitario</a:t>
                      </a:r>
                      <a:r>
                        <a:rPr lang="pt-BR" sz="2400" u="none" strike="noStrike" dirty="0" smtClean="0">
                          <a:effectLst/>
                        </a:rPr>
                        <a:t> A Tempo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Determinato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Psicopatologia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Dello</a:t>
                      </a:r>
                      <a:r>
                        <a:rPr lang="pt-BR" sz="2400" u="none" strike="noStrike" dirty="0" smtClean="0">
                          <a:effectLst/>
                        </a:rPr>
                        <a:t>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Sviluppo</a:t>
                      </a:r>
                      <a:r>
                        <a:rPr lang="pt-BR" sz="2400" u="none" strike="noStrike" dirty="0" smtClean="0">
                          <a:effectLst/>
                        </a:rPr>
                        <a:t> E Dei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Disturbi</a:t>
                      </a:r>
                      <a:r>
                        <a:rPr lang="pt-BR" sz="2400" u="none" strike="noStrike" dirty="0" smtClean="0">
                          <a:effectLst/>
                        </a:rPr>
                        <a:t> Di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Apprendimento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Donatella Cavanna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Professore Ordinario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041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L’Aquila – </a:t>
            </a:r>
            <a:r>
              <a:rPr lang="it-IT" sz="3600" dirty="0" err="1" smtClean="0"/>
              <a:t>Dip</a:t>
            </a:r>
            <a:r>
              <a:rPr lang="it-IT" sz="3600" dirty="0" smtClean="0"/>
              <a:t>. Medicina </a:t>
            </a:r>
            <a:r>
              <a:rPr lang="it-IT" sz="3600" dirty="0"/>
              <a:t>clinica, </a:t>
            </a:r>
            <a:r>
              <a:rPr lang="it-IT" sz="3600" dirty="0" smtClean="0"/>
              <a:t>sanit</a:t>
            </a:r>
            <a:r>
              <a:rPr lang="it-IT" sz="3600" dirty="0"/>
              <a:t>à</a:t>
            </a:r>
            <a:r>
              <a:rPr lang="it-IT" sz="3600" dirty="0" smtClean="0"/>
              <a:t> </a:t>
            </a:r>
            <a:r>
              <a:rPr lang="it-IT" sz="3600" dirty="0"/>
              <a:t>pubblica, scienze della vita e dell'ambiente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00820"/>
              </p:ext>
            </p:extLst>
          </p:nvPr>
        </p:nvGraphicFramePr>
        <p:xfrm>
          <a:off x="1044822" y="1600199"/>
          <a:ext cx="7054355" cy="502885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331611"/>
                <a:gridCol w="2318857"/>
                <a:gridCol w="1403887"/>
              </a:tblGrid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</a:rPr>
                        <a:t>Passafiume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</a:rPr>
                        <a:t>Passafiume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Riabilitazione</a:t>
                      </a:r>
                      <a:r>
                        <a:rPr lang="pt-BR" sz="1600" u="none" strike="noStrike" dirty="0" smtClean="0">
                          <a:effectLst/>
                        </a:rPr>
                        <a:t> Cognitiva E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Ritardo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Mentale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Dina Di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Giacomo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Angelo</a:t>
                      </a:r>
                      <a:r>
                        <a:rPr lang="pt-BR" sz="1600" u="none" strike="noStrike" dirty="0" smtClean="0">
                          <a:effectLst/>
                        </a:rPr>
                        <a:t> Maria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Saliani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 Contratto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Psicoterapia Cognitivo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Comportamentale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</a:rPr>
                        <a:t>Pacitti</a:t>
                      </a:r>
                      <a:r>
                        <a:rPr lang="it-IT" sz="1600" u="none" strike="noStrike" dirty="0" smtClean="0">
                          <a:effectLst/>
                        </a:rPr>
                        <a:t> Francesca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 Confermato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Psicoterapia Individuale E Teoria Del Cambiamento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</a:rPr>
                        <a:t>Brasini</a:t>
                      </a:r>
                      <a:r>
                        <a:rPr lang="it-IT" sz="1600" u="none" strike="noStrike" dirty="0" smtClean="0">
                          <a:effectLst/>
                        </a:rPr>
                        <a:t> Maurizio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Docente A Contratto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Delle Tossicodipendenze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  <a:tr h="5028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Clinica Delle Parafilie E Della Devianza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85" marR="6985" marT="698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7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99" y="3191102"/>
            <a:ext cx="8229600" cy="2427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Messina– </a:t>
            </a:r>
            <a:r>
              <a:rPr lang="it-IT" dirty="0" err="1" smtClean="0"/>
              <a:t>Dip</a:t>
            </a:r>
            <a:r>
              <a:rPr lang="it-IT" dirty="0" smtClean="0"/>
              <a:t>. Scienze Umane e Sociali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102809"/>
              </p:ext>
            </p:extLst>
          </p:nvPr>
        </p:nvGraphicFramePr>
        <p:xfrm>
          <a:off x="457199" y="1097592"/>
          <a:ext cx="8229601" cy="137983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4517374"/>
                <a:gridCol w="1090155"/>
                <a:gridCol w="2622072"/>
              </a:tblGrid>
              <a:tr h="6569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7229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Laboratori Di Modelli Operativi Nelle Applicazioni Cliniche In Psicologia Biennale 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Renato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Vignati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A Contratto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609599" y="568158"/>
            <a:ext cx="8229600" cy="2427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smtClean="0"/>
              <a:t>Macerata – Dip. Giurisprudenza</a:t>
            </a:r>
            <a:endParaRPr lang="it-IT" sz="4000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612300"/>
              </p:ext>
            </p:extLst>
          </p:nvPr>
        </p:nvGraphicFramePr>
        <p:xfrm>
          <a:off x="457200" y="3967016"/>
          <a:ext cx="8229601" cy="1367241"/>
        </p:xfrm>
        <a:graphic>
          <a:graphicData uri="http://schemas.openxmlformats.org/drawingml/2006/table">
            <a:tbl>
              <a:tblPr>
                <a:tableStyleId>{EB344D84-9AFB-497E-A393-DC336BA19D2E}</a:tableStyleId>
              </a:tblPr>
              <a:tblGrid>
                <a:gridCol w="3023242"/>
                <a:gridCol w="2584287"/>
                <a:gridCol w="2622072"/>
              </a:tblGrid>
              <a:tr h="53311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8341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Fondamenti Di Psicologia Clinica</a:t>
                      </a:r>
                      <a:endParaRPr lang="it-IT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Maria Catena Quattropani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Associato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87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Milano Bicocca – </a:t>
            </a:r>
            <a:r>
              <a:rPr lang="it-IT" dirty="0" err="1" smtClean="0"/>
              <a:t>Dip</a:t>
            </a:r>
            <a:r>
              <a:rPr lang="it-IT" dirty="0" smtClean="0"/>
              <a:t>. Psicologia, </a:t>
            </a:r>
            <a:r>
              <a:rPr lang="it-IT" dirty="0"/>
              <a:t>Scienze Umane per la Formazione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47005"/>
              </p:ext>
            </p:extLst>
          </p:nvPr>
        </p:nvGraphicFramePr>
        <p:xfrm>
          <a:off x="457200" y="2425815"/>
          <a:ext cx="8229600" cy="383046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051979"/>
                <a:gridCol w="1560064"/>
                <a:gridCol w="2617557"/>
              </a:tblGrid>
              <a:tr h="3239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Psicologia Clinica A e B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Fabio Madeddu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Ordinario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Psicopatologia generale e dell'età evolutiva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u="none" strike="noStrike">
                          <a:effectLst/>
                        </a:rPr>
                        <a:t>Antonio Prunas</a:t>
                      </a:r>
                      <a:endParaRPr lang="es-ES_trad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6291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Introduzione alla psicoterapia individuale e di gruppo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u="none" strike="noStrike">
                          <a:effectLst/>
                        </a:rPr>
                        <a:t>Antonio Prunas</a:t>
                      </a:r>
                      <a:endParaRPr lang="es-ES_trad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62912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della salute e interventi clinici in ambito sanitario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u="none" strike="noStrike">
                          <a:effectLst/>
                        </a:rPr>
                        <a:t>Chiara Adriana Ripamonti</a:t>
                      </a:r>
                      <a:endParaRPr lang="ro-R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Ricercatore Confermato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Marco Bani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Docente a contratto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Marco Bani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Docente a contratto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Marco Bani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Docente a contratto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 e di comunità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u="none" strike="noStrike">
                          <a:effectLst/>
                        </a:rPr>
                        <a:t>Guido Veronese</a:t>
                      </a:r>
                      <a:endParaRPr lang="es-ES_trad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Assegnista di ricerca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211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 e di comunità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u="none" strike="noStrike">
                          <a:effectLst/>
                        </a:rPr>
                        <a:t>Guido Veronese</a:t>
                      </a:r>
                      <a:endParaRPr lang="es-ES_tradn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Assegnista di ricerca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78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Milano San Raffaele – </a:t>
            </a:r>
            <a:r>
              <a:rPr lang="it-IT" dirty="0" err="1" smtClean="0"/>
              <a:t>Dip</a:t>
            </a:r>
            <a:r>
              <a:rPr lang="it-IT" dirty="0" smtClean="0"/>
              <a:t>. Psicologia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238500"/>
              </p:ext>
            </p:extLst>
          </p:nvPr>
        </p:nvGraphicFramePr>
        <p:xfrm>
          <a:off x="457200" y="1452290"/>
          <a:ext cx="8229600" cy="4836988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3886653"/>
                <a:gridCol w="2705175"/>
                <a:gridCol w="1637772"/>
              </a:tblGrid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effectLst/>
                        </a:rPr>
                        <a:t>INSEGNAMENTO</a:t>
                      </a:r>
                      <a:endParaRPr lang="pt-BR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effectLst/>
                        </a:rPr>
                        <a:t>DOCENTE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b="1" u="none" strike="noStrike" dirty="0" smtClean="0">
                          <a:effectLst/>
                        </a:rPr>
                        <a:t>QUALIFICA</a:t>
                      </a:r>
                      <a:endParaRPr lang="es-ES_tradn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Fondamenti Di 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Stefano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Clerici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Fondamenti Di 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Cesare Maffei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Teoria E Tecniche Dell'intervento Dello Psicologo In Ospedale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Maria Monica Ratti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Introduzione Alla Psicopatologia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Lucio Sarno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Psicopatologia Generale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Anna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Ogliari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Della Salute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Valentina Di Mattei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Ricercatore</a:t>
                      </a:r>
                      <a:r>
                        <a:rPr lang="pt-BR" sz="1400" u="none" strike="noStrike" dirty="0" smtClean="0">
                          <a:effectLst/>
                        </a:rPr>
                        <a:t> A Tempo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Determinato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Psicoterapia Cognitiva E Comportamentale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Maria Grazia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Strepparava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Psicodiagnostica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Andrea Fossati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Psicoterapia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Lucio Sarno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Cesare Maffei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Delle Tossicodipendenze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Maria Grazia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Movalli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</a:rPr>
                        <a:t>Psicosessuologia</a:t>
                      </a:r>
                      <a:r>
                        <a:rPr lang="it-IT" sz="1400" u="none" strike="noStrike" dirty="0" smtClean="0">
                          <a:effectLst/>
                        </a:rPr>
                        <a:t>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Stefano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Clerici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E Psicopatologia Forense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Laura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Bellodi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Professore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err="1" smtClean="0">
                          <a:effectLst/>
                        </a:rPr>
                        <a:t>Psicodiagnostica</a:t>
                      </a:r>
                      <a:r>
                        <a:rPr lang="fr-FR" sz="1400" u="none" strike="noStrike" dirty="0" smtClean="0">
                          <a:effectLst/>
                        </a:rPr>
                        <a:t> E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Psicoterapia</a:t>
                      </a:r>
                      <a:r>
                        <a:rPr lang="fr-FR" sz="1400" u="none" strike="noStrike" dirty="0" smtClean="0">
                          <a:effectLst/>
                        </a:rPr>
                        <a:t> Del Bambino E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Dell'adolescente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Serena Giuliani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819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Psicosomatica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Serena Borroni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Ricercatore</a:t>
                      </a:r>
                      <a:r>
                        <a:rPr lang="pt-BR" sz="1400" u="none" strike="noStrike" dirty="0" smtClean="0">
                          <a:effectLst/>
                        </a:rPr>
                        <a:t> A Tempo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Determinato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err="1" smtClean="0">
                          <a:effectLst/>
                        </a:rPr>
                        <a:t>Psicologia</a:t>
                      </a:r>
                      <a:r>
                        <a:rPr lang="fr-FR" sz="1400" u="none" strike="noStrike" dirty="0" smtClean="0">
                          <a:effectLst/>
                        </a:rPr>
                        <a:t>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Clinica</a:t>
                      </a:r>
                      <a:r>
                        <a:rPr lang="fr-FR" sz="1400" u="none" strike="noStrike" dirty="0" smtClean="0">
                          <a:effectLst/>
                        </a:rPr>
                        <a:t>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Dell'aggressivita</a:t>
                      </a:r>
                      <a:r>
                        <a:rPr lang="fr-FR" sz="1400" u="none" strike="noStrike" dirty="0" smtClean="0">
                          <a:effectLst/>
                        </a:rPr>
                        <a:t>' E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Violenza</a:t>
                      </a:r>
                      <a:r>
                        <a:rPr lang="fr-FR" sz="1400" u="none" strike="noStrike" dirty="0" smtClean="0">
                          <a:effectLst/>
                        </a:rPr>
                        <a:t> Di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Genere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Liliana Novella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Docente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86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Organico Statale e Non Statale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027997"/>
              </p:ext>
            </p:extLst>
          </p:nvPr>
        </p:nvGraphicFramePr>
        <p:xfrm>
          <a:off x="457200" y="1417636"/>
          <a:ext cx="5995661" cy="257616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99277"/>
                <a:gridCol w="2099277"/>
                <a:gridCol w="1797107"/>
              </a:tblGrid>
              <a:tr h="472844">
                <a:tc>
                  <a:txBody>
                    <a:bodyPr/>
                    <a:lstStyle/>
                    <a:p>
                      <a:pPr algn="ctr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u="none" strike="noStrike" dirty="0" smtClean="0">
                          <a:effectLst/>
                        </a:rPr>
                        <a:t>N. STATALI 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u="none" strike="noStrike" dirty="0" smtClean="0">
                          <a:effectLst/>
                        </a:rPr>
                        <a:t>N. NON </a:t>
                      </a:r>
                      <a:r>
                        <a:rPr lang="it-IT" sz="2000" b="1" u="none" strike="noStrike" dirty="0">
                          <a:effectLst/>
                        </a:rPr>
                        <a:t>STATALI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4497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Associati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</a:tr>
              <a:tr h="34497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Ordinari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4497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Ricercatori a tempo </a:t>
                      </a:r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</a:tr>
              <a:tr h="34497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Ricercatori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</a:tr>
              <a:tr h="344973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Straordinari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344973"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dirty="0" smtClean="0">
                          <a:effectLst/>
                        </a:rPr>
                        <a:t>TOTALE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154598"/>
              </p:ext>
            </p:extLst>
          </p:nvPr>
        </p:nvGraphicFramePr>
        <p:xfrm>
          <a:off x="1470691" y="4154649"/>
          <a:ext cx="734153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648527" y="6350717"/>
            <a:ext cx="4011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Fonte: </a:t>
            </a:r>
            <a:r>
              <a:rPr lang="it-IT" dirty="0" err="1" smtClean="0"/>
              <a:t>www.miur.it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7728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13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Modena e Reggio Emilia - Scienze Biomediche, Metaboliche E Neuroscienze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093963"/>
              </p:ext>
            </p:extLst>
          </p:nvPr>
        </p:nvGraphicFramePr>
        <p:xfrm>
          <a:off x="457200" y="2744360"/>
          <a:ext cx="8229600" cy="2398461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7994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79948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 Clinica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Maristella Scorza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Assegnista Di Ricerca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79948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 Clinica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Silvia </a:t>
                      </a:r>
                      <a:r>
                        <a:rPr lang="it-IT" sz="2000" u="none" strike="noStrike" dirty="0" err="1" smtClean="0">
                          <a:effectLst/>
                        </a:rPr>
                        <a:t>Monauni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Docente In Convenzione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51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Napoli Federico II – </a:t>
            </a:r>
            <a:r>
              <a:rPr lang="it-IT" dirty="0" err="1" smtClean="0"/>
              <a:t>Dip</a:t>
            </a:r>
            <a:r>
              <a:rPr lang="it-IT" dirty="0" smtClean="0"/>
              <a:t>. Studi Umanistici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464008"/>
              </p:ext>
            </p:extLst>
          </p:nvPr>
        </p:nvGraphicFramePr>
        <p:xfrm>
          <a:off x="457200" y="2836519"/>
          <a:ext cx="8229600" cy="3561632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Dello Sviluppo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err="1" smtClean="0">
                          <a:effectLst/>
                        </a:rPr>
                        <a:t>Adele</a:t>
                      </a:r>
                      <a:r>
                        <a:rPr lang="fr-FR" sz="1600" u="none" strike="noStrike" dirty="0" smtClean="0">
                          <a:effectLst/>
                        </a:rPr>
                        <a:t> NUNZIANTE CESÀRO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Laboratorio Di Analisi Della Domanda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Maria Francesca FREDA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Laboratorio: Gli Strumenti Del Lavoro Clinico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err="1" smtClean="0">
                          <a:effectLst/>
                        </a:rPr>
                        <a:t>Adele</a:t>
                      </a:r>
                      <a:r>
                        <a:rPr lang="fr-FR" sz="1600" u="none" strike="noStrike" dirty="0" smtClean="0">
                          <a:effectLst/>
                        </a:rPr>
                        <a:t> NUNZIANTE CESÀRO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Laboratorio</a:t>
                      </a:r>
                      <a:r>
                        <a:rPr lang="pt-BR" sz="1600" u="none" strike="noStrike" dirty="0" smtClean="0">
                          <a:effectLst/>
                        </a:rPr>
                        <a:t> Di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Applicazioni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Cliniche</a:t>
                      </a:r>
                      <a:r>
                        <a:rPr lang="pt-BR" sz="1600" u="none" strike="noStrike" dirty="0" smtClean="0">
                          <a:effectLst/>
                        </a:rPr>
                        <a:t> Del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Metodo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Osservativo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Valentina BOURSIER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Metodologia Dell’intervento In 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Maria Francesca FREDA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Laboratorio Di Metodi E Tecniche Del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Counselling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u="none" strike="noStrike" dirty="0" smtClean="0">
                          <a:effectLst/>
                        </a:rPr>
                        <a:t>Anna Lisa Amodeo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2933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Dello Sviluppo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u="none" strike="noStrike" dirty="0" smtClean="0">
                          <a:effectLst/>
                        </a:rPr>
                        <a:t>Anna Lisa Amodeo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239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Seconda Università di Napoli – </a:t>
            </a:r>
            <a:r>
              <a:rPr lang="it-IT" dirty="0" err="1" smtClean="0"/>
              <a:t>Dip</a:t>
            </a:r>
            <a:r>
              <a:rPr lang="it-IT" dirty="0" smtClean="0"/>
              <a:t>. Psicologia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581379"/>
              </p:ext>
            </p:extLst>
          </p:nvPr>
        </p:nvGraphicFramePr>
        <p:xfrm>
          <a:off x="774700" y="1615037"/>
          <a:ext cx="7594600" cy="443762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381500"/>
                <a:gridCol w="1295400"/>
                <a:gridCol w="1917700"/>
              </a:tblGrid>
              <a:tr h="3689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Alda Troncone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Psicopatologia generale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Alda Troncone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Psicopatologia generale e dello sviluppo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Alda Troncone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Teoria e tecnica dei test cognitivi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Alda Troncone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Teorie e tecniche dei test di personalità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Alda Troncone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Elementi di psicoterapia individuale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Alda Troncone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Marina Cosenza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 e Laboratorio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Marina Cosenza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 e laboratorio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Paolo Cotrufo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associato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Modelli psicoterapeutici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Paolo Cotrufo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associato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Psicopatologia dello sviluppo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Daniela Cantone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Test di personalità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Daniela Cantone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Elementi di psicopatologia dello sviluppo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Daniela Cantone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ricercatore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906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Teoria e tecnica del colloquio clinico e laboratorio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Daniela Cantone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88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79754"/>
          </a:xfrm>
        </p:spPr>
        <p:txBody>
          <a:bodyPr>
            <a:noAutofit/>
          </a:bodyPr>
          <a:lstStyle/>
          <a:p>
            <a:r>
              <a:rPr lang="it-IT" sz="3200" dirty="0" smtClean="0"/>
              <a:t>Padova – </a:t>
            </a:r>
            <a:r>
              <a:rPr lang="it-IT" sz="3200" dirty="0" err="1" smtClean="0"/>
              <a:t>Dip</a:t>
            </a:r>
            <a:r>
              <a:rPr lang="it-IT" sz="3200" dirty="0" smtClean="0"/>
              <a:t>. Psicologia Generale; </a:t>
            </a:r>
            <a:r>
              <a:rPr lang="it-IT" sz="3200" dirty="0" err="1" smtClean="0"/>
              <a:t>Dip</a:t>
            </a:r>
            <a:r>
              <a:rPr lang="it-IT" sz="3200" dirty="0" smtClean="0"/>
              <a:t>. </a:t>
            </a:r>
            <a:r>
              <a:rPr lang="pt-BR" sz="3200" dirty="0" smtClean="0"/>
              <a:t>Di Filosofia, Sociologia, Pedagogia E Psicologia </a:t>
            </a:r>
            <a:r>
              <a:rPr lang="pt-BR" sz="3200" dirty="0" err="1" smtClean="0"/>
              <a:t>Applicata</a:t>
            </a:r>
            <a:r>
              <a:rPr lang="it-IT" sz="3200" dirty="0" smtClean="0"/>
              <a:t> </a:t>
            </a:r>
            <a:endParaRPr lang="it-IT" sz="3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43469"/>
              </p:ext>
            </p:extLst>
          </p:nvPr>
        </p:nvGraphicFramePr>
        <p:xfrm>
          <a:off x="647055" y="1641106"/>
          <a:ext cx="7773225" cy="4488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680826"/>
                <a:gridCol w="2680826"/>
                <a:gridCol w="2411573"/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Psicodiagnostica Clinica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Paolo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Michielin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Psicofisiologia Clinica E Psicosomatica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Daniela Palomba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</a:rPr>
                        <a:t>Counseling</a:t>
                      </a:r>
                      <a:r>
                        <a:rPr lang="it-IT" sz="1400" u="none" strike="noStrike" dirty="0" smtClean="0">
                          <a:effectLst/>
                        </a:rPr>
                        <a:t> E Psicoterapia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Caterina Novara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Ricercatore Universitario Confermato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</a:rPr>
                        <a:t>Evidence</a:t>
                      </a:r>
                      <a:r>
                        <a:rPr lang="it-IT" sz="1400" u="none" strike="noStrike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Based</a:t>
                      </a:r>
                      <a:r>
                        <a:rPr lang="it-IT" sz="1400" u="none" strike="noStrike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Counseling</a:t>
                      </a:r>
                      <a:r>
                        <a:rPr lang="it-IT" sz="1400" u="none" strike="noStrike" dirty="0" smtClean="0">
                          <a:effectLst/>
                        </a:rPr>
                        <a:t> And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Psychotherapy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David Anthony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Winter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Insegnamento</a:t>
                      </a:r>
                      <a:r>
                        <a:rPr lang="pt-BR" sz="1400" u="none" strike="noStrike" dirty="0" smtClean="0">
                          <a:effectLst/>
                        </a:rPr>
                        <a:t> A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Contratto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Fondamenti Di Psicoterapia Cognitiva E Comportamentale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Ezio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Sanavio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 Della Salute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Daniela Palomba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</a:rPr>
                        <a:t>Counseling</a:t>
                      </a:r>
                      <a:r>
                        <a:rPr lang="it-IT" sz="1400" u="none" strike="noStrike" dirty="0" smtClean="0">
                          <a:effectLst/>
                        </a:rPr>
                        <a:t> E Psicoterapia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Ezio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Sanavio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Gian Piero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Turchi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Associato Confermato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Ezio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Sanavio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Gioia </a:t>
                      </a:r>
                      <a:r>
                        <a:rPr lang="it-IT" sz="1400" u="none" strike="noStrike" dirty="0" err="1" smtClean="0">
                          <a:effectLst/>
                        </a:rPr>
                        <a:t>Bottesi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Assegnista Di Ricerca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Emilio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Franceschina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Insegnamento</a:t>
                      </a:r>
                      <a:r>
                        <a:rPr lang="pt-BR" sz="1400" u="none" strike="noStrike" dirty="0" smtClean="0">
                          <a:effectLst/>
                        </a:rPr>
                        <a:t> A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Contratto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Interventi In Psicologia Clinica Dell'interazione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Irene Messina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Assegnista Di Ricerca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Clinica Dell'interazione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Antonio</a:t>
                      </a:r>
                      <a:r>
                        <a:rPr lang="pt-BR" sz="1400" u="none" strike="noStrike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Iudici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Insegnamento</a:t>
                      </a:r>
                      <a:r>
                        <a:rPr lang="pt-BR" sz="1400" u="none" strike="noStrike" dirty="0" smtClean="0">
                          <a:effectLst/>
                        </a:rPr>
                        <a:t> A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Contratto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Psicologia Della Salute</a:t>
                      </a:r>
                      <a:endParaRPr lang="it-IT" sz="1400" b="0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Andrea Sales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Insegnamento</a:t>
                      </a:r>
                      <a:r>
                        <a:rPr lang="pt-BR" sz="1400" u="none" strike="noStrike" dirty="0" smtClean="0">
                          <a:effectLst/>
                        </a:rPr>
                        <a:t> A </a:t>
                      </a:r>
                      <a:r>
                        <a:rPr lang="pt-BR" sz="1400" u="none" strike="noStrike" dirty="0" err="1" smtClean="0">
                          <a:effectLst/>
                        </a:rPr>
                        <a:t>Contratto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29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42798"/>
          </a:xfrm>
        </p:spPr>
        <p:txBody>
          <a:bodyPr>
            <a:noAutofit/>
          </a:bodyPr>
          <a:lstStyle/>
          <a:p>
            <a:r>
              <a:rPr lang="it-IT" sz="2800" dirty="0" smtClean="0"/>
              <a:t>Palermo – </a:t>
            </a:r>
            <a:r>
              <a:rPr lang="it-IT" sz="2800" dirty="0"/>
              <a:t>Scienze psicologiche, pedagogiche e della formazione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225771"/>
              </p:ext>
            </p:extLst>
          </p:nvPr>
        </p:nvGraphicFramePr>
        <p:xfrm>
          <a:off x="457200" y="951532"/>
          <a:ext cx="8229599" cy="590646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005387"/>
                <a:gridCol w="2612106"/>
                <a:gridCol w="2612106"/>
              </a:tblGrid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44494A"/>
                          </a:solidFill>
                          <a:effectLst/>
                          <a:latin typeface="Arial"/>
                          <a:cs typeface="Arial"/>
                        </a:rPr>
                        <a:t>INSEGNAMENTO</a:t>
                      </a:r>
                      <a:endParaRPr lang="pt-BR" sz="12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QUALIFICA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Gianluca</a:t>
                      </a:r>
                      <a:r>
                        <a:rPr lang="tr-TR" sz="14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tr-T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Lococo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Fondamenti Di Psicopatologia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 smtClean="0">
                          <a:effectLst/>
                          <a:latin typeface="Arial"/>
                          <a:cs typeface="Arial"/>
                        </a:rPr>
                        <a:t>Gabriele Profita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Psicologia Della Salute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Maria Stella Epifania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Gruppi Elaborazione Sull'identità Professionale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Giorgio </a:t>
                      </a:r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Falgares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400" b="0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u="none" strike="noStrike" dirty="0" smtClean="0">
                          <a:effectLst/>
                          <a:latin typeface="Arial"/>
                          <a:cs typeface="Arial"/>
                        </a:rPr>
                        <a:t>Psicoterapia</a:t>
                      </a:r>
                      <a:endParaRPr lang="es-ES_tradnl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 dirty="0" smtClean="0">
                          <a:effectLst/>
                          <a:latin typeface="Arial"/>
                          <a:cs typeface="Arial"/>
                        </a:rPr>
                        <a:t>Girolamo Lo Verso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A Contratto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 smtClean="0">
                          <a:effectLst/>
                          <a:latin typeface="Arial"/>
                          <a:cs typeface="Arial"/>
                        </a:rPr>
                        <a:t>Psicoterapia Multipersonale</a:t>
                      </a:r>
                      <a:endParaRPr lang="ro-RO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Non Noto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Etnopsicoanalisi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400" u="none" strike="noStrike" dirty="0" smtClean="0">
                          <a:effectLst/>
                          <a:latin typeface="Arial"/>
                          <a:cs typeface="Arial"/>
                        </a:rPr>
                        <a:t>Gabriele Profita</a:t>
                      </a:r>
                      <a:endParaRPr lang="ro-R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Ordinario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48602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Psicosomatica Con Elementi Di Psicologia Della Salute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Maria Stella Epifania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Dell'adolescenza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Maria Di Blasi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Laboratorio Di Psicologia Del Fenomeno Mafioso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Non Noto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Laboratorio Di Psicologia Clinica Delle Disabilità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Sabina La </a:t>
                      </a:r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Grutta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48602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Laboratorio Sull'intervento Psicologico Clinico Nei Contesti Psicosociali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Non Noto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4860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Laboratorio</a:t>
                      </a:r>
                      <a:r>
                        <a:rPr lang="pt-BR" sz="1400" u="none" strike="noStrike" dirty="0" smtClean="0">
                          <a:effectLst/>
                          <a:latin typeface="Arial"/>
                          <a:cs typeface="Arial"/>
                        </a:rPr>
                        <a:t> Sul Lavoro </a:t>
                      </a:r>
                      <a:r>
                        <a:rPr lang="pt-B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Psicologico</a:t>
                      </a:r>
                      <a:r>
                        <a:rPr lang="pt-BR" sz="1400" u="none" strike="noStrike" dirty="0" smtClean="0">
                          <a:effectLst/>
                          <a:latin typeface="Arial"/>
                          <a:cs typeface="Arial"/>
                        </a:rPr>
                        <a:t> Clinico </a:t>
                      </a:r>
                      <a:r>
                        <a:rPr lang="pt-B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Nella</a:t>
                      </a:r>
                      <a:r>
                        <a:rPr lang="pt-BR" sz="14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Salute</a:t>
                      </a:r>
                      <a:r>
                        <a:rPr lang="pt-BR" sz="14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Mentale</a:t>
                      </a:r>
                      <a:endParaRPr lang="pt-BR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Non Noto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Dipendenza Patologiche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Maria Di Blasi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Metodologia Della Ricerca In Psicologia Clinica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Gianluca</a:t>
                      </a:r>
                      <a:r>
                        <a:rPr lang="tr-TR" sz="14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tr-T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Lococo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535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Psicodiagnostica E Psicopatologia</a:t>
                      </a:r>
                      <a:endParaRPr lang="it-IT" sz="1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457" marR="10457" marT="104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Sabina La </a:t>
                      </a:r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Grutta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14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Parma – </a:t>
            </a:r>
            <a:r>
              <a:rPr lang="it-IT" dirty="0" err="1" smtClean="0"/>
              <a:t>Dip</a:t>
            </a:r>
            <a:r>
              <a:rPr lang="it-IT" dirty="0" smtClean="0"/>
              <a:t>. </a:t>
            </a:r>
            <a:r>
              <a:rPr lang="it-IT" dirty="0"/>
              <a:t>di Lettere, Arti, Storia e Società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787466"/>
              </p:ext>
            </p:extLst>
          </p:nvPr>
        </p:nvGraphicFramePr>
        <p:xfrm>
          <a:off x="457200" y="3643182"/>
          <a:ext cx="8229600" cy="1865944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 err="1" smtClean="0">
                          <a:effectLst/>
                        </a:rPr>
                        <a:t>Psicologia</a:t>
                      </a:r>
                      <a:r>
                        <a:rPr lang="fr-FR" sz="2000" u="none" strike="noStrike" dirty="0" smtClean="0">
                          <a:effectLst/>
                        </a:rPr>
                        <a:t> </a:t>
                      </a:r>
                      <a:r>
                        <a:rPr lang="fr-FR" sz="2000" u="none" strike="noStrike" dirty="0" err="1" smtClean="0">
                          <a:effectLst/>
                        </a:rPr>
                        <a:t>Dell'emergenza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Roberto </a:t>
                      </a:r>
                      <a:r>
                        <a:rPr lang="pt-BR" sz="2000" u="none" strike="noStrike" dirty="0" err="1" smtClean="0">
                          <a:effectLst/>
                        </a:rPr>
                        <a:t>Anchisi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Professore Ordinario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Metodologia Dell’intervento Psicologico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err="1" smtClean="0">
                          <a:effectLst/>
                        </a:rPr>
                        <a:t>Fruggeri</a:t>
                      </a:r>
                      <a:r>
                        <a:rPr lang="it-IT" sz="2000" u="none" strike="noStrike" dirty="0" smtClean="0">
                          <a:effectLst/>
                        </a:rPr>
                        <a:t> Laura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Professore Ordinario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1466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 Della Salute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Catia </a:t>
                      </a:r>
                      <a:r>
                        <a:rPr lang="it-IT" sz="2000" u="none" strike="noStrike" dirty="0" err="1" smtClean="0">
                          <a:effectLst/>
                        </a:rPr>
                        <a:t>Ghinelli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Non Indicato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108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9199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 smtClean="0"/>
              <a:t>Pisa- </a:t>
            </a:r>
            <a:r>
              <a:rPr lang="it-IT" sz="3600" dirty="0" err="1" smtClean="0"/>
              <a:t>Dip</a:t>
            </a:r>
            <a:r>
              <a:rPr lang="it-IT" sz="3600" dirty="0" smtClean="0"/>
              <a:t>. </a:t>
            </a:r>
            <a:r>
              <a:rPr lang="fr-FR" sz="3600" dirty="0" err="1" smtClean="0"/>
              <a:t>Patologia</a:t>
            </a:r>
            <a:r>
              <a:rPr lang="fr-FR" sz="3600" dirty="0" smtClean="0"/>
              <a:t> </a:t>
            </a:r>
            <a:r>
              <a:rPr lang="fr-FR" sz="3600" dirty="0" err="1" smtClean="0"/>
              <a:t>Chirurgica</a:t>
            </a:r>
            <a:r>
              <a:rPr lang="fr-FR" sz="3600" dirty="0" smtClean="0"/>
              <a:t>, </a:t>
            </a:r>
            <a:r>
              <a:rPr lang="fr-FR" sz="3600" dirty="0" err="1" smtClean="0"/>
              <a:t>Medica</a:t>
            </a:r>
            <a:r>
              <a:rPr lang="fr-FR" sz="3600" dirty="0" smtClean="0"/>
              <a:t>, </a:t>
            </a:r>
            <a:r>
              <a:rPr lang="fr-FR" sz="3600" dirty="0" err="1" smtClean="0"/>
              <a:t>Molecolare</a:t>
            </a:r>
            <a:r>
              <a:rPr lang="fr-FR" sz="3600" dirty="0" smtClean="0"/>
              <a:t> E </a:t>
            </a:r>
            <a:r>
              <a:rPr lang="fr-FR" sz="3600" dirty="0" err="1" smtClean="0"/>
              <a:t>Dell'area</a:t>
            </a:r>
            <a:r>
              <a:rPr lang="fr-FR" sz="3600" dirty="0" smtClean="0"/>
              <a:t> </a:t>
            </a:r>
            <a:r>
              <a:rPr lang="fr-FR" sz="3600" dirty="0" err="1" smtClean="0"/>
              <a:t>Critica</a:t>
            </a:r>
            <a:r>
              <a:rPr lang="fr-FR" sz="3600" dirty="0" smtClean="0"/>
              <a:t> </a:t>
            </a:r>
            <a:endParaRPr lang="it-IT" sz="36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39297"/>
              </p:ext>
            </p:extLst>
          </p:nvPr>
        </p:nvGraphicFramePr>
        <p:xfrm>
          <a:off x="457200" y="1583670"/>
          <a:ext cx="8229600" cy="3433436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3272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2720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Psicopatologia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</a:rPr>
                        <a:t>Ciapparelli</a:t>
                      </a:r>
                      <a:r>
                        <a:rPr lang="it-IT" sz="1600" u="none" strike="noStrike" dirty="0" smtClean="0">
                          <a:effectLst/>
                        </a:rPr>
                        <a:t> Antonio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3272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Fondamenti Di Psicofisiologica E Psicosomatica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Gentili Claudio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3272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Cognitivo-comportamentale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Melli Gabriele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3272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Fondamenti Di Psicologia Clinica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Fabio Celi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Non Indicato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32720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Fondamenti Di Psicologia Applicati Alla Medicina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Lippi Chita, Celi Fabio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Incarico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Diretto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Retribuito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6289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Elementi Di Psicoterapia E Di Psichiatria Clinica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Macchi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Elisabetta</a:t>
                      </a:r>
                      <a:r>
                        <a:rPr lang="pt-BR" sz="1600" u="none" strike="noStrike" dirty="0" smtClean="0">
                          <a:effectLst/>
                        </a:rPr>
                        <a:t>, Ciro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Conversano</a:t>
                      </a:r>
                      <a:r>
                        <a:rPr lang="pt-BR" sz="1600" u="none" strike="noStrike" dirty="0" smtClean="0">
                          <a:effectLst/>
                        </a:rPr>
                        <a:t>, Elia Maria Lucia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Bando, Bando,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Incarico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Diretto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6725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Psicosomatica</a:t>
                      </a:r>
                      <a:r>
                        <a:rPr lang="pt-BR" sz="1600" u="none" strike="noStrike" dirty="0" smtClean="0">
                          <a:effectLst/>
                        </a:rPr>
                        <a:t> E Medicina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Comportamentale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 smtClean="0">
                          <a:effectLst/>
                        </a:rPr>
                        <a:t>Ciaramella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Antonella</a:t>
                      </a:r>
                      <a:r>
                        <a:rPr lang="en-US" sz="1600" u="none" strike="noStrike" dirty="0" smtClean="0">
                          <a:effectLst/>
                        </a:rPr>
                        <a:t>,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Eloisi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M.Stella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Bando,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Incarico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Diretto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Retribuito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456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Roma Università Europea – </a:t>
            </a:r>
            <a:r>
              <a:rPr lang="it-IT" dirty="0" err="1" smtClean="0"/>
              <a:t>Dip</a:t>
            </a:r>
            <a:r>
              <a:rPr lang="it-IT" dirty="0" smtClean="0"/>
              <a:t>. </a:t>
            </a:r>
            <a:r>
              <a:rPr lang="it-IT" dirty="0"/>
              <a:t>di Scienze </a:t>
            </a:r>
            <a:r>
              <a:rPr lang="it-IT" dirty="0" smtClean="0"/>
              <a:t>Umane 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505056" y="3622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869941"/>
              </p:ext>
            </p:extLst>
          </p:nvPr>
        </p:nvGraphicFramePr>
        <p:xfrm>
          <a:off x="774700" y="1975672"/>
          <a:ext cx="7594600" cy="455982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381500"/>
                <a:gridCol w="1295400"/>
                <a:gridCol w="1917700"/>
              </a:tblGrid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Applicata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Paolo Capri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Straordinario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Psicodiagnostica Generale E Laboratorio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u="none" strike="noStrike" dirty="0" smtClean="0">
                          <a:effectLst/>
                        </a:rPr>
                        <a:t>Anna Contardi</a:t>
                      </a:r>
                      <a:endParaRPr lang="is-I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Psicopatologia Del Comportamento 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Benedetto Farina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Della Salute E Psicosomatica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effectLst/>
                        </a:rPr>
                        <a:t>Luca Iani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5058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E Dinamica Di Gruppo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Alessandro Spampinato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A Contratto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5058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Fondamenti Di Psicologia Clinica E Laboratorio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u="none" strike="noStrike" dirty="0" smtClean="0">
                          <a:effectLst/>
                        </a:rPr>
                        <a:t>Antonino </a:t>
                      </a:r>
                      <a:r>
                        <a:rPr lang="es-ES_tradnl" sz="1600" u="none" strike="noStrike" dirty="0" err="1" smtClean="0">
                          <a:effectLst/>
                        </a:rPr>
                        <a:t>Tamburello</a:t>
                      </a:r>
                      <a:endParaRPr lang="es-ES_tradn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Straordinario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Fondamenti Di Investigazione Dinamica E Clinica 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Paolo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Scapellato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A Contratto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E  Laboratorio 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Paolo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Scapellato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A Contratto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602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E Dinamica Di Gruppo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Paolo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Scapellato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A Contratto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5058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Psicoterapia (Psicodinamica Cognitiva E Comportamentale)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u="none" strike="noStrike" dirty="0" smtClean="0">
                          <a:effectLst/>
                        </a:rPr>
                        <a:t>Marco Innamorati</a:t>
                      </a:r>
                      <a:endParaRPr lang="is-I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262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Roma – </a:t>
            </a:r>
            <a:r>
              <a:rPr lang="it-IT" dirty="0" err="1" smtClean="0"/>
              <a:t>Unicusano</a:t>
            </a:r>
            <a:r>
              <a:rPr lang="it-IT" dirty="0" smtClean="0"/>
              <a:t> Telematica – Area psicologica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70218"/>
              </p:ext>
            </p:extLst>
          </p:nvPr>
        </p:nvGraphicFramePr>
        <p:xfrm>
          <a:off x="457200" y="2430385"/>
          <a:ext cx="8229601" cy="110837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274085"/>
                <a:gridCol w="2333444"/>
                <a:gridCol w="2622072"/>
              </a:tblGrid>
              <a:tr h="48607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11516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</a:t>
                      </a:r>
                      <a:endParaRPr lang="it-IT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Nicoletta Vegni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err="1" smtClean="0">
                          <a:effectLst/>
                        </a:rPr>
                        <a:t>Personale</a:t>
                      </a:r>
                      <a:r>
                        <a:rPr lang="pt-BR" sz="2000" u="none" strike="noStrike" dirty="0" smtClean="0">
                          <a:effectLst/>
                        </a:rPr>
                        <a:t> </a:t>
                      </a:r>
                      <a:r>
                        <a:rPr lang="pt-BR" sz="2000" u="none" strike="noStrike" dirty="0" err="1" smtClean="0">
                          <a:effectLst/>
                        </a:rPr>
                        <a:t>Tecnico</a:t>
                      </a:r>
                      <a:r>
                        <a:rPr lang="pt-BR" sz="2000" u="none" strike="noStrike" dirty="0" smtClean="0">
                          <a:effectLst/>
                        </a:rPr>
                        <a:t> </a:t>
                      </a:r>
                      <a:r>
                        <a:rPr lang="pt-BR" sz="2000" u="none" strike="noStrike" dirty="0" err="1" smtClean="0">
                          <a:effectLst/>
                        </a:rPr>
                        <a:t>Amministrativo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349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Roma TRE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523048"/>
              </p:ext>
            </p:extLst>
          </p:nvPr>
        </p:nvGraphicFramePr>
        <p:xfrm>
          <a:off x="774700" y="2607151"/>
          <a:ext cx="7594600" cy="19710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771824"/>
                <a:gridCol w="1905076"/>
                <a:gridCol w="1917700"/>
              </a:tblGrid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u="none" strike="noStrike" dirty="0" smtClean="0">
                          <a:effectLst/>
                        </a:rPr>
                        <a:t>David </a:t>
                      </a:r>
                      <a:r>
                        <a:rPr lang="sv-SE" sz="1800" u="none" strike="noStrike" dirty="0" err="1" smtClean="0">
                          <a:effectLst/>
                        </a:rPr>
                        <a:t>Mechnagi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Professore Associato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 Del Trauma Psicologico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u="none" strike="noStrike" dirty="0" smtClean="0">
                          <a:effectLst/>
                        </a:rPr>
                        <a:t>David </a:t>
                      </a:r>
                      <a:r>
                        <a:rPr lang="sv-SE" sz="1800" u="none" strike="noStrike" dirty="0" err="1" smtClean="0">
                          <a:effectLst/>
                        </a:rPr>
                        <a:t>Mechnagi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Professore Associato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Dinamica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u="none" strike="noStrike" dirty="0" smtClean="0">
                          <a:effectLst/>
                        </a:rPr>
                        <a:t>David </a:t>
                      </a:r>
                      <a:r>
                        <a:rPr lang="sv-SE" sz="1800" u="none" strike="noStrike" dirty="0" err="1" smtClean="0">
                          <a:effectLst/>
                        </a:rPr>
                        <a:t>Mechnagi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Professore Associato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16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5512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Organico M-PSI/</a:t>
            </a:r>
            <a:r>
              <a:rPr lang="it-IT" dirty="0" smtClean="0"/>
              <a:t>08: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Distribuzione </a:t>
            </a:r>
            <a:r>
              <a:rPr lang="it-IT" dirty="0" smtClean="0"/>
              <a:t>in Italia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48527" y="6350717"/>
            <a:ext cx="4011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Fonte: </a:t>
            </a:r>
            <a:r>
              <a:rPr lang="it-IT" dirty="0" err="1" smtClean="0"/>
              <a:t>www.miur.it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794043"/>
              </p:ext>
            </p:extLst>
          </p:nvPr>
        </p:nvGraphicFramePr>
        <p:xfrm>
          <a:off x="3291311" y="3433899"/>
          <a:ext cx="5174629" cy="2791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340487"/>
              </p:ext>
            </p:extLst>
          </p:nvPr>
        </p:nvGraphicFramePr>
        <p:xfrm>
          <a:off x="842794" y="1701848"/>
          <a:ext cx="6321900" cy="133082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80475"/>
                <a:gridCol w="1580475"/>
                <a:gridCol w="1580475"/>
                <a:gridCol w="1580475"/>
              </a:tblGrid>
              <a:tr h="44360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Nord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Centro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Sud</a:t>
                      </a:r>
                      <a:r>
                        <a:rPr lang="it-IT" sz="2400" u="none" strike="noStrike" baseline="0" dirty="0" smtClean="0">
                          <a:effectLst/>
                        </a:rPr>
                        <a:t> e </a:t>
                      </a:r>
                      <a:r>
                        <a:rPr lang="it-IT" sz="2400" u="none" strike="noStrike" dirty="0" smtClean="0">
                          <a:effectLst/>
                        </a:rPr>
                        <a:t>isole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Totale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44360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78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47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56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181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44360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47%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>
                          <a:effectLst/>
                        </a:rPr>
                        <a:t>29,50%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23,50%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</a:rPr>
                        <a:t>100%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19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Roma – Lumsa, </a:t>
            </a:r>
            <a:r>
              <a:rPr lang="it-IT" dirty="0" err="1" smtClean="0"/>
              <a:t>Dip</a:t>
            </a:r>
            <a:r>
              <a:rPr lang="it-IT" dirty="0" smtClean="0"/>
              <a:t>. di Scienze Umane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16982"/>
              </p:ext>
            </p:extLst>
          </p:nvPr>
        </p:nvGraphicFramePr>
        <p:xfrm>
          <a:off x="800100" y="2304946"/>
          <a:ext cx="7543800" cy="385947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980646"/>
                <a:gridCol w="2980646"/>
                <a:gridCol w="1582508"/>
              </a:tblGrid>
              <a:tr h="4922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96486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 Clinica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Andrea Fossati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Professore Ordinario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43745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 err="1" smtClean="0">
                          <a:effectLst/>
                        </a:rPr>
                        <a:t>Laboratorio</a:t>
                      </a:r>
                      <a:r>
                        <a:rPr lang="fr-FR" sz="2000" u="none" strike="noStrike" dirty="0" smtClean="0">
                          <a:effectLst/>
                        </a:rPr>
                        <a:t> Di </a:t>
                      </a:r>
                      <a:r>
                        <a:rPr lang="fr-FR" sz="2000" u="none" strike="noStrike" dirty="0" err="1" smtClean="0">
                          <a:effectLst/>
                        </a:rPr>
                        <a:t>Psicodiagnostica</a:t>
                      </a:r>
                      <a:r>
                        <a:rPr lang="fr-FR" sz="2000" u="none" strike="noStrike" dirty="0" smtClean="0">
                          <a:effectLst/>
                        </a:rPr>
                        <a:t> Del Bambino E </a:t>
                      </a:r>
                      <a:r>
                        <a:rPr lang="fr-FR" sz="2000" u="none" strike="noStrike" dirty="0" err="1" smtClean="0">
                          <a:effectLst/>
                        </a:rPr>
                        <a:t>Dell'adolescente</a:t>
                      </a:r>
                      <a:r>
                        <a:rPr lang="fr-FR" sz="2000" u="none" strike="noStrike" dirty="0" smtClean="0">
                          <a:effectLst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u="none" strike="noStrike" dirty="0" err="1" smtClean="0">
                          <a:effectLst/>
                        </a:rPr>
                        <a:t>Elda</a:t>
                      </a:r>
                      <a:r>
                        <a:rPr lang="tr-TR" sz="2000" u="none" strike="noStrike" dirty="0" smtClean="0">
                          <a:effectLst/>
                        </a:rPr>
                        <a:t> </a:t>
                      </a:r>
                      <a:r>
                        <a:rPr lang="tr-TR" sz="2000" u="none" strike="noStrike" dirty="0" err="1" smtClean="0">
                          <a:effectLst/>
                        </a:rPr>
                        <a:t>Andriola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A Contratto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964869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 err="1" smtClean="0">
                          <a:effectLst/>
                        </a:rPr>
                        <a:t>Laboratorio</a:t>
                      </a:r>
                      <a:r>
                        <a:rPr lang="fr-FR" sz="2000" u="none" strike="noStrike" dirty="0" smtClean="0">
                          <a:effectLst/>
                        </a:rPr>
                        <a:t> Di </a:t>
                      </a:r>
                      <a:r>
                        <a:rPr lang="fr-FR" sz="2000" u="none" strike="noStrike" dirty="0" err="1" smtClean="0">
                          <a:effectLst/>
                        </a:rPr>
                        <a:t>Psicodiagnostica</a:t>
                      </a:r>
                      <a:r>
                        <a:rPr lang="fr-FR" sz="2000" u="none" strike="noStrike" dirty="0" smtClean="0">
                          <a:effectLst/>
                        </a:rPr>
                        <a:t> </a:t>
                      </a:r>
                      <a:r>
                        <a:rPr lang="fr-FR" sz="2000" u="none" strike="noStrike" dirty="0" err="1" smtClean="0">
                          <a:effectLst/>
                        </a:rPr>
                        <a:t>Dell'adulto</a:t>
                      </a:r>
                      <a:r>
                        <a:rPr lang="fr-FR" sz="2000" u="none" strike="noStrike" dirty="0" smtClean="0">
                          <a:effectLst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2000" u="none" strike="noStrike" dirty="0" smtClean="0">
                          <a:effectLst/>
                        </a:rPr>
                        <a:t>Andrea Fontana</a:t>
                      </a:r>
                      <a:endParaRPr lang="ro-RO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Non Indicato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59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Roma La Sapienza – </a:t>
            </a:r>
            <a:r>
              <a:rPr lang="it-IT" dirty="0" err="1" smtClean="0"/>
              <a:t>Dip</a:t>
            </a:r>
            <a:r>
              <a:rPr lang="it-IT" dirty="0" smtClean="0"/>
              <a:t>. Psicologia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577215"/>
              </p:ext>
            </p:extLst>
          </p:nvPr>
        </p:nvGraphicFramePr>
        <p:xfrm>
          <a:off x="457200" y="1472294"/>
          <a:ext cx="8229600" cy="428362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051979"/>
                <a:gridCol w="1560064"/>
                <a:gridCol w="2617557"/>
              </a:tblGrid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err="1">
                          <a:effectLst/>
                        </a:rPr>
                        <a:t>Caterina</a:t>
                      </a:r>
                      <a:r>
                        <a:rPr lang="tr-TR" sz="1600" u="none" strike="noStrike" dirty="0">
                          <a:effectLst/>
                        </a:rPr>
                        <a:t> </a:t>
                      </a:r>
                      <a:r>
                        <a:rPr lang="tr-TR" sz="1600" u="none" strike="noStrike" dirty="0" err="1">
                          <a:effectLst/>
                        </a:rPr>
                        <a:t>Lombardo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Barbara Cordella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Ricercatore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Valutazione e interventi in psicologia clinica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u="none" strike="noStrike">
                          <a:effectLst/>
                        </a:rPr>
                        <a:t>Viviana Langher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Psicodiagnostica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Alessandro Couyoumdjian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Ricercatore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della salute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Cristiano Violani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Ordinario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 Corso avanzato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Stefano Ferracuti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Teorie e tecniche di intervento sui gruppi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Stefania Marinelli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Psicodiagnostica e psicopatologia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Caterina Lombardo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Teorie e tecniche del colloquio e del counselling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Caterina Grano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Ricercatore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Psicologia clinica Corso avanzato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Massimo Grasso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Ordinario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Intervento Psicologico Clinico nella patologia somatica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Luigi Solano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Professore Associato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Psicodiagnostica dello sviluppo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>
                          <a:effectLst/>
                        </a:rPr>
                        <a:t>Eleonora Cannoni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Ricercatore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675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Roma Università </a:t>
            </a:r>
            <a:r>
              <a:rPr lang="it-IT" dirty="0"/>
              <a:t>Telematica Guglielmo </a:t>
            </a:r>
            <a:r>
              <a:rPr lang="it-IT" dirty="0" smtClean="0"/>
              <a:t>Marconi – </a:t>
            </a:r>
            <a:r>
              <a:rPr lang="it-IT" dirty="0" err="1" smtClean="0"/>
              <a:t>Dip</a:t>
            </a:r>
            <a:r>
              <a:rPr lang="it-IT" dirty="0" smtClean="0"/>
              <a:t>. Scienze </a:t>
            </a:r>
            <a:r>
              <a:rPr lang="it-IT" dirty="0"/>
              <a:t>della formazione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032524"/>
              </p:ext>
            </p:extLst>
          </p:nvPr>
        </p:nvGraphicFramePr>
        <p:xfrm>
          <a:off x="457200" y="2038390"/>
          <a:ext cx="8229600" cy="4248793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051979"/>
                <a:gridCol w="1560064"/>
                <a:gridCol w="2617557"/>
              </a:tblGrid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Psicologia clinica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Alessia Veglia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Ricercatore a tempo determinato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Psicologia clinica I e II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Francesco Mancini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Professore associato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Metodologia clinica II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Giuseppe Fabiano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Professore associato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Intervento nelle relazioni e tecniche di osservazione in contesti clinici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Maria Laura Vittori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Non</a:t>
                      </a:r>
                      <a:r>
                        <a:rPr lang="it-IT" sz="1800" u="none" strike="noStrike" baseline="0" dirty="0" smtClean="0">
                          <a:effectLst/>
                        </a:rPr>
                        <a:t> indicato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Laboratorio: Metodi e tecniche del </a:t>
                      </a:r>
                      <a:r>
                        <a:rPr lang="it-IT" sz="1800" u="none" strike="noStrike" dirty="0" err="1">
                          <a:effectLst/>
                        </a:rPr>
                        <a:t>Counselling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u="none" strike="noStrike">
                          <a:effectLst/>
                        </a:rPr>
                        <a:t>Marianna Mazza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 smtClean="0">
                          <a:effectLst/>
                        </a:rPr>
                        <a:t>Non</a:t>
                      </a:r>
                      <a:r>
                        <a:rPr lang="it-IT" sz="1800" u="none" strike="noStrike" baseline="0" dirty="0" smtClean="0">
                          <a:effectLst/>
                        </a:rPr>
                        <a:t> indicato</a:t>
                      </a:r>
                      <a:endParaRPr lang="it-IT" sz="18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Metodi e tecniche del Counselling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u="none" strike="noStrike">
                          <a:effectLst/>
                        </a:rPr>
                        <a:t>Marianna Mazza</a:t>
                      </a:r>
                      <a:endParaRPr lang="is-I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 smtClean="0">
                          <a:effectLst/>
                        </a:rPr>
                        <a:t>Non</a:t>
                      </a:r>
                      <a:r>
                        <a:rPr lang="it-IT" sz="1800" u="none" strike="noStrike" baseline="0" dirty="0" smtClean="0">
                          <a:effectLst/>
                        </a:rPr>
                        <a:t> indicato</a:t>
                      </a:r>
                      <a:endParaRPr lang="it-IT" sz="18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3350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Psicologia clinica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Alessia Veglia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Ricercatore a tempo determinato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Salento – Scienze della Formazione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10876"/>
              </p:ext>
            </p:extLst>
          </p:nvPr>
        </p:nvGraphicFramePr>
        <p:xfrm>
          <a:off x="457200" y="1417635"/>
          <a:ext cx="8229600" cy="3821652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err="1" smtClean="0">
                          <a:effectLst/>
                        </a:rPr>
                        <a:t>Venuleo</a:t>
                      </a:r>
                      <a:r>
                        <a:rPr lang="pt-BR" sz="1800" u="none" strike="noStrike" dirty="0" smtClean="0">
                          <a:effectLst/>
                        </a:rPr>
                        <a:t> Claudia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Ricercatore Universitario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Metodi E Tecniche Del Colloquio Clinico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err="1" smtClean="0">
                          <a:effectLst/>
                        </a:rPr>
                        <a:t>Venuleo</a:t>
                      </a:r>
                      <a:r>
                        <a:rPr lang="pt-BR" sz="1800" u="none" strike="noStrike" dirty="0" smtClean="0">
                          <a:effectLst/>
                        </a:rPr>
                        <a:t> Claudia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Ricercatore Universitario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Elementi Di Psicopatologia E Psicodiagnostica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Flavia </a:t>
                      </a:r>
                      <a:r>
                        <a:rPr lang="it-IT" sz="1800" u="none" strike="noStrike" dirty="0" err="1" smtClean="0">
                          <a:effectLst/>
                        </a:rPr>
                        <a:t>Lecciso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Ricercatore Confermato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err="1" smtClean="0">
                          <a:effectLst/>
                        </a:rPr>
                        <a:t>Psicologia</a:t>
                      </a:r>
                      <a:r>
                        <a:rPr lang="fr-FR" sz="1800" u="none" strike="noStrike" dirty="0" smtClean="0">
                          <a:effectLst/>
                        </a:rPr>
                        <a:t> </a:t>
                      </a:r>
                      <a:r>
                        <a:rPr lang="fr-FR" sz="1800" u="none" strike="noStrike" dirty="0" err="1" smtClean="0">
                          <a:effectLst/>
                        </a:rPr>
                        <a:t>Clinica</a:t>
                      </a:r>
                      <a:r>
                        <a:rPr lang="fr-FR" sz="1800" u="none" strike="noStrike" dirty="0" smtClean="0">
                          <a:effectLst/>
                        </a:rPr>
                        <a:t> </a:t>
                      </a:r>
                      <a:r>
                        <a:rPr lang="fr-FR" sz="1800" u="none" strike="noStrike" dirty="0" err="1" smtClean="0">
                          <a:effectLst/>
                        </a:rPr>
                        <a:t>Dell'eta</a:t>
                      </a:r>
                      <a:r>
                        <a:rPr lang="fr-FR" sz="1800" u="none" strike="noStrike" dirty="0" smtClean="0">
                          <a:effectLst/>
                        </a:rPr>
                        <a:t>' </a:t>
                      </a:r>
                      <a:r>
                        <a:rPr lang="fr-FR" sz="1800" u="none" strike="noStrike" dirty="0" err="1" smtClean="0">
                          <a:effectLst/>
                        </a:rPr>
                        <a:t>Evolutiva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Flavia </a:t>
                      </a:r>
                      <a:r>
                        <a:rPr lang="it-IT" sz="1800" u="none" strike="noStrike" dirty="0" err="1" smtClean="0">
                          <a:effectLst/>
                        </a:rPr>
                        <a:t>Lecciso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Ricercatore Confermato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Psicologia Clinica E Del Comportamento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Deviante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Roberto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Metrangolo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Docente A Contratto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4809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Psicologia Clinica E Del Comportamento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Deviante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Roberto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Metrangolo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Docente A Contratto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777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Siena – </a:t>
            </a:r>
            <a:r>
              <a:rPr lang="it-IT" dirty="0" err="1" smtClean="0"/>
              <a:t>Dip</a:t>
            </a:r>
            <a:r>
              <a:rPr lang="it-IT" dirty="0" smtClean="0"/>
              <a:t>. Scienze Mediche, Chirurgiche E Neuroscienze 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61575"/>
              </p:ext>
            </p:extLst>
          </p:nvPr>
        </p:nvGraphicFramePr>
        <p:xfrm>
          <a:off x="457200" y="2446065"/>
          <a:ext cx="8229600" cy="234567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886653"/>
                <a:gridCol w="2705175"/>
                <a:gridCol w="1637772"/>
              </a:tblGrid>
              <a:tr h="7818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78189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 Clinica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Paolo </a:t>
                      </a:r>
                      <a:r>
                        <a:rPr lang="pt-BR" sz="2000" u="none" strike="noStrike" dirty="0" err="1" smtClean="0">
                          <a:effectLst/>
                        </a:rPr>
                        <a:t>Nascimbeni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Docente A Contratto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78189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Psichiatria E Psicologia Clinica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Arianna Goracci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Professore Aggregato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88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42798"/>
          </a:xfrm>
        </p:spPr>
        <p:txBody>
          <a:bodyPr>
            <a:noAutofit/>
          </a:bodyPr>
          <a:lstStyle/>
          <a:p>
            <a:r>
              <a:rPr lang="it-IT" sz="2800" dirty="0" smtClean="0"/>
              <a:t>Torino – </a:t>
            </a:r>
            <a:r>
              <a:rPr lang="it-IT" sz="2800" dirty="0" err="1" smtClean="0"/>
              <a:t>Dip</a:t>
            </a:r>
            <a:r>
              <a:rPr lang="it-IT" sz="2800" dirty="0" smtClean="0"/>
              <a:t>. Psicologia; Neuroscienze</a:t>
            </a:r>
            <a:endParaRPr lang="it-IT" sz="28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288976"/>
              </p:ext>
            </p:extLst>
          </p:nvPr>
        </p:nvGraphicFramePr>
        <p:xfrm>
          <a:off x="457200" y="862398"/>
          <a:ext cx="8353546" cy="5535114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327982"/>
                <a:gridCol w="2512782"/>
                <a:gridCol w="2512782"/>
              </a:tblGrid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 smtClean="0">
                          <a:solidFill>
                            <a:srgbClr val="44494A"/>
                          </a:solidFill>
                          <a:effectLst/>
                          <a:latin typeface="Arial"/>
                          <a:cs typeface="Arial"/>
                        </a:rPr>
                        <a:t>INSEGNAMENTO</a:t>
                      </a:r>
                      <a:endParaRPr lang="pt-BR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QUALIFICA</a:t>
                      </a:r>
                      <a:endParaRPr lang="es-ES_trad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 err="1" smtClean="0">
                          <a:effectLst/>
                          <a:latin typeface="Arial"/>
                          <a:cs typeface="Arial"/>
                        </a:rPr>
                        <a:t>Colloquio</a:t>
                      </a:r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 Clinico</a:t>
                      </a:r>
                      <a:endParaRPr lang="pt-BR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Franco </a:t>
                      </a:r>
                      <a:r>
                        <a:rPr lang="pt-BR" sz="1000" u="none" strike="noStrike" dirty="0" err="1" smtClean="0">
                          <a:effectLst/>
                          <a:latin typeface="Arial"/>
                          <a:cs typeface="Arial"/>
                        </a:rPr>
                        <a:t>Borgogno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000" u="none" strike="noStrike" dirty="0" smtClean="0">
                          <a:effectLst/>
                          <a:latin typeface="Arial"/>
                          <a:cs typeface="Arial"/>
                        </a:rPr>
                        <a:t>Ordinario</a:t>
                      </a:r>
                      <a:endParaRPr lang="es-ES_trad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Colloquio Clinico In Carcere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Giuliana Gallicchio, Nadia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Vidini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Elementi Di Psichiatria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Luigi Enzo Maria Gastaldo, Luciano Sorrentino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Epistemologia Della Psicologia Clinica: Storia E Concetti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Non Indicato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Intervento Clinico In Adolescenza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Non Indicato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La Valutazione Clinico-forense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Carla Barile, Antonio Pellegrino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Laboratorio Di MBSR -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Mind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Based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Stress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Reduction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000" u="none" strike="noStrike" dirty="0" smtClean="0">
                          <a:effectLst/>
                          <a:latin typeface="Arial"/>
                          <a:cs typeface="Arial"/>
                        </a:rPr>
                        <a:t>Chiara Marmo</a:t>
                      </a:r>
                      <a:endParaRPr lang="ro-R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Laboratorio Di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Mentalfitness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 dirty="0" smtClean="0">
                          <a:effectLst/>
                          <a:latin typeface="Arial"/>
                          <a:cs typeface="Arial"/>
                        </a:rPr>
                        <a:t>Nicoletta </a:t>
                      </a:r>
                      <a:r>
                        <a:rPr lang="fi-FI" sz="1000" u="none" strike="noStrike" dirty="0" err="1" smtClean="0">
                          <a:effectLst/>
                          <a:latin typeface="Arial"/>
                          <a:cs typeface="Arial"/>
                        </a:rPr>
                        <a:t>Causi</a:t>
                      </a:r>
                      <a:r>
                        <a:rPr lang="fi-FI" sz="10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Metodi E Tecniche Della Consulenza Psicologica In Ambito Civile E Minorile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Antonella Granieri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 dirty="0" smtClean="0">
                          <a:effectLst/>
                          <a:latin typeface="Arial"/>
                          <a:cs typeface="Arial"/>
                        </a:rPr>
                        <a:t>Neuropsicologia Clinica</a:t>
                      </a:r>
                      <a:endParaRPr lang="hr-HR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Giuliano Carlo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Geminiani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Ordinario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Psicodiagnostica E Patologie Organizzative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 smtClean="0">
                          <a:effectLst/>
                          <a:latin typeface="Arial"/>
                          <a:cs typeface="Arial"/>
                        </a:rPr>
                        <a:t>Barbara </a:t>
                      </a:r>
                      <a:r>
                        <a:rPr lang="sv-SE" sz="1000" u="none" strike="noStrike" dirty="0" err="1" smtClean="0">
                          <a:effectLst/>
                          <a:latin typeface="Arial"/>
                          <a:cs typeface="Arial"/>
                        </a:rPr>
                        <a:t>Fratianni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u="none" strike="noStrike" dirty="0" err="1" smtClean="0">
                          <a:effectLst/>
                          <a:latin typeface="Arial"/>
                          <a:cs typeface="Arial"/>
                        </a:rPr>
                        <a:t>Psicodiagnostica</a:t>
                      </a:r>
                      <a:r>
                        <a:rPr lang="nb-NO" sz="1000" u="none" strike="noStrike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nb-NO" sz="1000" u="none" strike="noStrike" dirty="0" err="1" smtClean="0">
                          <a:effectLst/>
                          <a:latin typeface="Arial"/>
                          <a:cs typeface="Arial"/>
                        </a:rPr>
                        <a:t>Forense</a:t>
                      </a:r>
                      <a:endParaRPr lang="nb-NO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 smtClean="0">
                          <a:effectLst/>
                          <a:latin typeface="Arial"/>
                          <a:cs typeface="Arial"/>
                        </a:rPr>
                        <a:t>Barbara </a:t>
                      </a:r>
                      <a:r>
                        <a:rPr lang="sv-SE" sz="1000" u="none" strike="noStrike" dirty="0" err="1" smtClean="0">
                          <a:effectLst/>
                          <a:latin typeface="Arial"/>
                          <a:cs typeface="Arial"/>
                        </a:rPr>
                        <a:t>Fratianni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A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Fabio Veglia, Gabriella Gandino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Ordinario, Ricercatore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B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Fabio Veglia, Gabriella Gandino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Ordinario, Ricercatore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Dell'attaccamento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Rita Ardito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Forense E Criminologia Clinica (</a:t>
                      </a:r>
                      <a:r>
                        <a:rPr lang="pt-BR" sz="1000" u="none" strike="noStrike" dirty="0" err="1" smtClean="0">
                          <a:effectLst/>
                          <a:latin typeface="Arial"/>
                          <a:cs typeface="Arial"/>
                        </a:rPr>
                        <a:t>Iparte</a:t>
                      </a:r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)</a:t>
                      </a:r>
                      <a:endParaRPr lang="pt-BR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u="none" strike="noStrike" dirty="0" smtClean="0">
                          <a:effectLst/>
                          <a:latin typeface="Arial"/>
                          <a:cs typeface="Arial"/>
                        </a:rPr>
                        <a:t>Georgia Zara, Franco Freilone</a:t>
                      </a:r>
                      <a:endParaRPr lang="is-I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Forense E Criminologia Clinica (</a:t>
                      </a:r>
                      <a:r>
                        <a:rPr lang="pt-BR" sz="1000" u="none" strike="noStrike" dirty="0" err="1" smtClean="0">
                          <a:effectLst/>
                          <a:latin typeface="Arial"/>
                          <a:cs typeface="Arial"/>
                        </a:rPr>
                        <a:t>Iiparte</a:t>
                      </a:r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)</a:t>
                      </a:r>
                      <a:endParaRPr lang="pt-BR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Guglielmo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Gulotta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Psiconcologia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E Cure Palliative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Riccardo Torta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 smtClean="0">
                          <a:effectLst/>
                          <a:latin typeface="Arial"/>
                          <a:cs typeface="Arial"/>
                        </a:rPr>
                        <a:t>Psicopatologia Clinica E Forense</a:t>
                      </a:r>
                      <a:endParaRPr lang="pt-BR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Franco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Freilone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Psicopatologia Del Legame Ed Omissione Di Soccorso A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Cesare Albasi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Psicopatologia Del Legame Ed Omissione Di Soccorso B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Antonella Granieri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Associato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Psicosessuologia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Clinica E Forense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Fabio Veglia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Ordinario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Riabilitazione Dell'afasia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Alberto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Giachero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Riabilitazione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Neurocognitiva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Marina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Zettin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, Patrizia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Gindri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Riabilitazione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Neurocognitiva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- Modulo I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Marina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Zettin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, Patrizia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Gindri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Riabilitazione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Neurocognitiva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- Modulo II</a:t>
                      </a:r>
                      <a:endParaRPr lang="it-IT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Alberto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Giachero</a:t>
                      </a:r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, Alessandra </a:t>
                      </a:r>
                      <a:r>
                        <a:rPr lang="it-IT" sz="1000" u="none" strike="noStrike" dirty="0" err="1" smtClean="0">
                          <a:effectLst/>
                          <a:latin typeface="Arial"/>
                          <a:cs typeface="Arial"/>
                        </a:rPr>
                        <a:t>Ruzzini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A Contratto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88566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 dirty="0" err="1" smtClean="0">
                          <a:effectLst/>
                          <a:latin typeface="Arial"/>
                          <a:cs typeface="Arial"/>
                        </a:rPr>
                        <a:t>Sessuologia</a:t>
                      </a:r>
                      <a:endParaRPr lang="fi-FI" sz="1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Fabio Veglia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 smtClean="0">
                          <a:effectLst/>
                          <a:latin typeface="Arial"/>
                          <a:cs typeface="Arial"/>
                        </a:rPr>
                        <a:t> Ordinario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523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Trento – </a:t>
            </a:r>
            <a:r>
              <a:rPr lang="it-IT" dirty="0" err="1" smtClean="0"/>
              <a:t>Dip</a:t>
            </a:r>
            <a:r>
              <a:rPr lang="it-IT" dirty="0" smtClean="0"/>
              <a:t>. Psicologia </a:t>
            </a:r>
            <a:r>
              <a:rPr lang="it-IT" dirty="0"/>
              <a:t>e Scienze Cognitive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36850"/>
              </p:ext>
            </p:extLst>
          </p:nvPr>
        </p:nvGraphicFramePr>
        <p:xfrm>
          <a:off x="457200" y="2618543"/>
          <a:ext cx="8229600" cy="261096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105001"/>
                <a:gridCol w="1507042"/>
                <a:gridCol w="2617557"/>
              </a:tblGrid>
              <a:tr h="4166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80909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Psicologia clinica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 err="1">
                          <a:effectLst/>
                        </a:rPr>
                        <a:t>Gianluca</a:t>
                      </a:r>
                      <a:r>
                        <a:rPr lang="tr-TR" sz="1800" u="none" strike="noStrike" dirty="0">
                          <a:effectLst/>
                        </a:rPr>
                        <a:t> </a:t>
                      </a:r>
                      <a:r>
                        <a:rPr lang="tr-TR" sz="1800" u="none" strike="noStrike" dirty="0" err="1">
                          <a:effectLst/>
                        </a:rPr>
                        <a:t>Esposito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Ricercatore a tempo determinato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413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Test e colloquio clinico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800" u="none" strike="noStrike">
                          <a:effectLst/>
                        </a:rPr>
                        <a:t>Simona De Falco</a:t>
                      </a:r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Professore associato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4130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Psicopatologia clinica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u="none" strike="noStrike">
                          <a:effectLst/>
                        </a:rPr>
                        <a:t>Paola Venuti</a:t>
                      </a:r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>
                          <a:effectLst/>
                        </a:rPr>
                        <a:t>Professore ordinario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413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Psicopedagogia e tecniche di osservazione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</a:rPr>
                        <a:t>Marco Dallari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Professore ordinario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16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427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Trieste – </a:t>
            </a:r>
            <a:r>
              <a:rPr lang="it-IT" dirty="0" err="1" smtClean="0"/>
              <a:t>Dip</a:t>
            </a:r>
            <a:r>
              <a:rPr lang="it-IT" dirty="0" smtClean="0"/>
              <a:t>. Scienze della Vita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12000"/>
              </p:ext>
            </p:extLst>
          </p:nvPr>
        </p:nvGraphicFramePr>
        <p:xfrm>
          <a:off x="457200" y="1583669"/>
          <a:ext cx="8229600" cy="314508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117308"/>
                <a:gridCol w="2490220"/>
                <a:gridCol w="2622072"/>
              </a:tblGrid>
              <a:tr h="6290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290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 E </a:t>
                      </a:r>
                      <a:r>
                        <a:rPr lang="it-IT" sz="1800" u="none" strike="noStrike" dirty="0" err="1" smtClean="0">
                          <a:effectLst/>
                        </a:rPr>
                        <a:t>Neuropsicofarmacologia</a:t>
                      </a:r>
                      <a:endParaRPr lang="it-IT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err="1" smtClean="0">
                          <a:effectLst/>
                        </a:rPr>
                        <a:t>Tullio</a:t>
                      </a:r>
                      <a:r>
                        <a:rPr lang="pt-BR" sz="1800" u="none" strike="noStrike" dirty="0" smtClean="0">
                          <a:effectLst/>
                        </a:rPr>
                        <a:t> Giraldi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 Ordinario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290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</a:t>
                      </a:r>
                      <a:endParaRPr lang="it-IT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Sergio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Carlomagno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 Associato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290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Psicologia Clinica Progredito</a:t>
                      </a:r>
                      <a:endParaRPr lang="it-IT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Elisabetta Pascolo-</a:t>
                      </a:r>
                      <a:r>
                        <a:rPr lang="it-IT" sz="1800" u="none" strike="noStrike" dirty="0" err="1" smtClean="0">
                          <a:effectLst/>
                        </a:rPr>
                        <a:t>fabrici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err="1" smtClean="0">
                          <a:effectLst/>
                        </a:rPr>
                        <a:t>Conferimento</a:t>
                      </a:r>
                      <a:r>
                        <a:rPr lang="pt-BR" sz="1800" u="none" strike="noStrike" dirty="0" smtClean="0">
                          <a:effectLst/>
                        </a:rPr>
                        <a:t>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Incarico</a:t>
                      </a:r>
                      <a:r>
                        <a:rPr lang="pt-BR" sz="1800" u="none" strike="noStrike" dirty="0" smtClean="0">
                          <a:effectLst/>
                        </a:rPr>
                        <a:t> Di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Insegnamento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290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err="1" smtClean="0">
                          <a:effectLst/>
                        </a:rPr>
                        <a:t>Introduzione</a:t>
                      </a:r>
                      <a:r>
                        <a:rPr lang="pt-BR" sz="1800" u="none" strike="noStrike" dirty="0" smtClean="0">
                          <a:effectLst/>
                        </a:rPr>
                        <a:t> Alla Terapia Cognitivo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Comportamentale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Sabrina </a:t>
                      </a:r>
                      <a:r>
                        <a:rPr lang="it-IT" sz="1800" u="none" strike="noStrike" dirty="0" err="1" smtClean="0">
                          <a:effectLst/>
                        </a:rPr>
                        <a:t>Plet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 A Contratto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958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Università Cattolica del Sacro Cuore – </a:t>
            </a:r>
            <a:r>
              <a:rPr lang="it-IT" dirty="0" err="1" smtClean="0"/>
              <a:t>Dip</a:t>
            </a:r>
            <a:r>
              <a:rPr lang="it-IT" dirty="0" smtClean="0"/>
              <a:t>. Psicologia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529695"/>
              </p:ext>
            </p:extLst>
          </p:nvPr>
        </p:nvGraphicFramePr>
        <p:xfrm>
          <a:off x="664956" y="1768163"/>
          <a:ext cx="7594600" cy="375666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381500"/>
                <a:gridCol w="1350033"/>
                <a:gridCol w="186306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Comunicazione E Gestione Delle Emozioni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 smtClean="0">
                          <a:effectLst/>
                        </a:rPr>
                        <a:t>Fabio Sbattella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Dell'infanzia: Fattori Di Rischio E Di Protezione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 smtClean="0">
                          <a:effectLst/>
                        </a:rPr>
                        <a:t>Fabio Sbattella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 smtClean="0">
                          <a:effectLst/>
                        </a:rPr>
                        <a:t>Psicologia </a:t>
                      </a:r>
                      <a:r>
                        <a:rPr lang="pt-BR" sz="1200" u="none" strike="noStrike" dirty="0" err="1" smtClean="0">
                          <a:effectLst/>
                        </a:rPr>
                        <a:t>Dello</a:t>
                      </a:r>
                      <a:r>
                        <a:rPr lang="pt-BR" sz="1200" u="none" strike="noStrike" dirty="0" smtClean="0">
                          <a:effectLst/>
                        </a:rPr>
                        <a:t> </a:t>
                      </a:r>
                      <a:r>
                        <a:rPr lang="pt-BR" sz="1200" u="none" strike="noStrike" dirty="0" err="1" smtClean="0">
                          <a:effectLst/>
                        </a:rPr>
                        <a:t>Sviluppo</a:t>
                      </a:r>
                      <a:r>
                        <a:rPr lang="pt-BR" sz="1200" u="none" strike="noStrike" dirty="0" smtClean="0">
                          <a:effectLst/>
                        </a:rPr>
                        <a:t> </a:t>
                      </a:r>
                      <a:r>
                        <a:rPr lang="pt-BR" sz="1200" u="none" strike="noStrike" dirty="0" err="1" smtClean="0">
                          <a:effectLst/>
                        </a:rPr>
                        <a:t>Atipico</a:t>
                      </a:r>
                      <a:r>
                        <a:rPr lang="pt-BR" sz="1200" u="none" strike="noStrike" dirty="0" smtClean="0">
                          <a:effectLst/>
                        </a:rPr>
                        <a:t> E Della </a:t>
                      </a:r>
                      <a:r>
                        <a:rPr lang="pt-BR" sz="1200" u="none" strike="noStrike" dirty="0" err="1" smtClean="0">
                          <a:effectLst/>
                        </a:rPr>
                        <a:t>Disabilita</a:t>
                      </a:r>
                      <a:r>
                        <a:rPr lang="pt-BR" sz="1200" u="none" strike="noStrike" dirty="0" smtClean="0">
                          <a:effectLst/>
                        </a:rPr>
                        <a:t>'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u="none" strike="noStrike" dirty="0" smtClean="0">
                          <a:effectLst/>
                        </a:rPr>
                        <a:t>Fabio Sbattella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Mente E Corpo: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Tecn</a:t>
                      </a:r>
                      <a:r>
                        <a:rPr lang="it-IT" sz="1200" u="none" strike="noStrike" dirty="0" smtClean="0">
                          <a:effectLst/>
                        </a:rPr>
                        <a:t>. Di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Rilass</a:t>
                      </a:r>
                      <a:r>
                        <a:rPr lang="it-IT" sz="1200" u="none" strike="noStrike" dirty="0" smtClean="0">
                          <a:effectLst/>
                        </a:rPr>
                        <a:t>. E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Mindful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Francesco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Pagnini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 A Tempo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Det</a:t>
                      </a:r>
                      <a:r>
                        <a:rPr lang="it-IT" sz="1200" u="none" strike="noStrike" dirty="0" smtClean="0">
                          <a:effectLst/>
                        </a:rPr>
                        <a:t>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Metodi E Tecniche Di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An.Della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Dom.Nel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Col.Psic</a:t>
                      </a:r>
                      <a:r>
                        <a:rPr lang="it-IT" sz="1200" u="none" strike="noStrike" dirty="0" smtClean="0">
                          <a:effectLst/>
                        </a:rPr>
                        <a:t>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u="none" strike="noStrike" dirty="0" smtClean="0">
                          <a:effectLst/>
                        </a:rPr>
                        <a:t>Sara Molgora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Clinica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Gianluca Castelnuovo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Associato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Della Riabilitazione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Gianluca Castelnuovo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Associato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Metodologia Della Ricerca Clinica (Con Laboratorio)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Davide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Margola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Associato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Psicopatologia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Davide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Margola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Associato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Clinica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Giancarlo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Tamanza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Associato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Clinica Dei Legami Famigliari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Giancarlo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Tamanza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Associato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Della Riabilitazione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Enrico Molinari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Ordinario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Psicologia Clinica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Enrico Molinari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Professore Ordinario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Elementi Di Psicopatologia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 dirty="0" smtClean="0">
                          <a:effectLst/>
                        </a:rPr>
                        <a:t>Marialuisa Gennari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Metodi E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Tec.Di</a:t>
                      </a:r>
                      <a:r>
                        <a:rPr lang="it-IT" sz="1200" u="none" strike="noStrike" dirty="0" smtClean="0">
                          <a:effectLst/>
                        </a:rPr>
                        <a:t> Analisi Della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Dom.Nel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Col.Psisc</a:t>
                      </a:r>
                      <a:r>
                        <a:rPr lang="it-IT" sz="1200" u="none" strike="noStrike" dirty="0" smtClean="0">
                          <a:effectLst/>
                        </a:rPr>
                        <a:t>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 dirty="0" smtClean="0">
                          <a:effectLst/>
                        </a:rPr>
                        <a:t>Marialuisa Gennari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smtClean="0">
                          <a:effectLst/>
                        </a:rPr>
                        <a:t>Metodi E Tecniche Di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Asses.Clin.Con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Elem.Di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Psic</a:t>
                      </a:r>
                      <a:r>
                        <a:rPr lang="it-IT" sz="1200" u="none" strike="noStrike" dirty="0" smtClean="0">
                          <a:effectLst/>
                        </a:rPr>
                        <a:t>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 dirty="0" smtClean="0">
                          <a:effectLst/>
                        </a:rPr>
                        <a:t>Marialuisa Gennari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Ricercatore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970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Urbino Carlo Bo – </a:t>
            </a:r>
            <a:r>
              <a:rPr lang="it-IT" dirty="0" err="1" smtClean="0"/>
              <a:t>Dip</a:t>
            </a:r>
            <a:r>
              <a:rPr lang="it-IT" dirty="0" smtClean="0"/>
              <a:t>. </a:t>
            </a:r>
            <a:r>
              <a:rPr lang="fr-FR" dirty="0" err="1" smtClean="0"/>
              <a:t>Scienze</a:t>
            </a:r>
            <a:r>
              <a:rPr lang="fr-FR" dirty="0" smtClean="0"/>
              <a:t> </a:t>
            </a:r>
            <a:r>
              <a:rPr lang="fr-FR" dirty="0" err="1" smtClean="0"/>
              <a:t>Dell’Uomo</a:t>
            </a:r>
            <a:r>
              <a:rPr lang="fr-FR" dirty="0" smtClean="0"/>
              <a:t>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650960"/>
              </p:ext>
            </p:extLst>
          </p:nvPr>
        </p:nvGraphicFramePr>
        <p:xfrm>
          <a:off x="457200" y="2461746"/>
          <a:ext cx="8229600" cy="162143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886653"/>
                <a:gridCol w="2705175"/>
                <a:gridCol w="1637772"/>
              </a:tblGrid>
              <a:tr h="54047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5404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Egidio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Aniello</a:t>
                      </a:r>
                      <a:r>
                        <a:rPr lang="pt-BR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err="1" smtClean="0">
                          <a:effectLst/>
                        </a:rPr>
                        <a:t>Bove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Docente A Contratto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54047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Metodi E Tecniche In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Psicodiagnosi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Elena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Acquarini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 Confermato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542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917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Insegnamenti per città</a:t>
            </a:r>
            <a:br>
              <a:rPr lang="it-IT" dirty="0" smtClean="0"/>
            </a:br>
            <a:r>
              <a:rPr lang="it-IT" dirty="0" smtClean="0"/>
              <a:t>2014/2015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49867"/>
              </p:ext>
            </p:extLst>
          </p:nvPr>
        </p:nvGraphicFramePr>
        <p:xfrm>
          <a:off x="956338" y="3386861"/>
          <a:ext cx="6992240" cy="130905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64908"/>
                <a:gridCol w="1563666"/>
                <a:gridCol w="1563666"/>
              </a:tblGrid>
              <a:tr h="65452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u="none" strike="noStrike" dirty="0" smtClean="0">
                          <a:effectLst/>
                        </a:rPr>
                        <a:t>INSEGNAMENTI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u="none" strike="noStrike" dirty="0" smtClean="0">
                          <a:effectLst/>
                        </a:rPr>
                        <a:t>CITTÀ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u="none" strike="noStrike" dirty="0" smtClean="0">
                          <a:effectLst/>
                        </a:rPr>
                        <a:t>UNIVERSITÀ 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5452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u="none" strike="noStrike" dirty="0" smtClean="0">
                          <a:effectLst/>
                        </a:rPr>
                        <a:t>258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u="none" strike="noStrike" dirty="0" smtClean="0">
                          <a:effectLst/>
                        </a:rPr>
                        <a:t>26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u="none" strike="noStrike" dirty="0" smtClean="0">
                          <a:effectLst/>
                        </a:rPr>
                        <a:t>34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Varese </a:t>
            </a:r>
            <a:r>
              <a:rPr lang="it-IT" dirty="0" err="1" smtClean="0"/>
              <a:t>Insubria</a:t>
            </a:r>
            <a:r>
              <a:rPr lang="it-IT" dirty="0" smtClean="0"/>
              <a:t> – </a:t>
            </a:r>
            <a:r>
              <a:rPr lang="it-IT" dirty="0" err="1" smtClean="0"/>
              <a:t>Dip</a:t>
            </a:r>
            <a:r>
              <a:rPr lang="it-IT" dirty="0" smtClean="0"/>
              <a:t>. Biotecnologie E Scienze Della Vita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018599"/>
              </p:ext>
            </p:extLst>
          </p:nvPr>
        </p:nvGraphicFramePr>
        <p:xfrm>
          <a:off x="457200" y="2885101"/>
          <a:ext cx="8229600" cy="255884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866466"/>
                <a:gridCol w="2351650"/>
                <a:gridCol w="3011484"/>
              </a:tblGrid>
              <a:tr h="5167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</a:rPr>
                        <a:t>INSEGNAMENTO</a:t>
                      </a:r>
                      <a:endParaRPr lang="pt-BR" sz="24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</a:rPr>
                        <a:t>DOCENTE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400" b="1" u="none" strike="noStrike" dirty="0" smtClean="0">
                          <a:effectLst/>
                        </a:rPr>
                        <a:t>QUALIFICA</a:t>
                      </a:r>
                      <a:endParaRPr lang="es-ES_tradn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5105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Psicologia Clinica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Simone Vender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Professore Ordinario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5105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Psicologia Clinica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Eugenia Trotti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Ricercatore Confermato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5105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Psicologia Clinica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Marco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Bellani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Professore Associato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5105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Psicologia Clinica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Marco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Bellani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 smtClean="0">
                          <a:effectLst/>
                        </a:rPr>
                        <a:t>Professore Associato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9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255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Verona – </a:t>
            </a:r>
            <a:r>
              <a:rPr lang="it-IT" dirty="0" err="1" smtClean="0"/>
              <a:t>Dip</a:t>
            </a:r>
            <a:r>
              <a:rPr lang="it-IT" dirty="0" smtClean="0"/>
              <a:t>. </a:t>
            </a:r>
            <a:r>
              <a:rPr lang="pt-BR" dirty="0" smtClean="0"/>
              <a:t>Filosofia</a:t>
            </a:r>
            <a:r>
              <a:rPr lang="pt-BR" dirty="0"/>
              <a:t>, </a:t>
            </a:r>
            <a:r>
              <a:rPr lang="pt-BR" dirty="0" smtClean="0"/>
              <a:t>Pedagogia</a:t>
            </a:r>
            <a:r>
              <a:rPr lang="pt-BR" dirty="0"/>
              <a:t>, </a:t>
            </a:r>
            <a:r>
              <a:rPr lang="pt-BR" dirty="0" smtClean="0"/>
              <a:t>Psicologia; </a:t>
            </a:r>
            <a:r>
              <a:rPr lang="it-IT" dirty="0"/>
              <a:t>Scuola di Medicina e Chirurgia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099845"/>
              </p:ext>
            </p:extLst>
          </p:nvPr>
        </p:nvGraphicFramePr>
        <p:xfrm>
          <a:off x="857035" y="2617311"/>
          <a:ext cx="7594600" cy="177038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270138"/>
                <a:gridCol w="2406762"/>
                <a:gridCol w="1917700"/>
              </a:tblGrid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Cinzia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Perlini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 A Tempo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Det</a:t>
                      </a:r>
                      <a:r>
                        <a:rPr lang="it-IT" sz="1600" u="none" strike="noStrike" dirty="0" smtClean="0">
                          <a:effectLst/>
                        </a:rPr>
                        <a:t>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Cinzia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Perlini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 A Tempo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Det</a:t>
                      </a:r>
                      <a:r>
                        <a:rPr lang="it-IT" sz="1600" u="none" strike="noStrike" dirty="0" smtClean="0">
                          <a:effectLst/>
                        </a:rPr>
                        <a:t>.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Lidia Del Piccolo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778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Dei Gruppi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Claudia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Goss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Professore Aggregato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4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Bari – </a:t>
            </a:r>
            <a:r>
              <a:rPr lang="it-IT" dirty="0" err="1" smtClean="0"/>
              <a:t>Dip</a:t>
            </a:r>
            <a:r>
              <a:rPr lang="it-IT" dirty="0" smtClean="0"/>
              <a:t>. Scienze </a:t>
            </a:r>
            <a:r>
              <a:rPr lang="it-IT" dirty="0"/>
              <a:t>della formazione, psicologia, comunicazione 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18216"/>
              </p:ext>
            </p:extLst>
          </p:nvPr>
        </p:nvGraphicFramePr>
        <p:xfrm>
          <a:off x="457200" y="2116787"/>
          <a:ext cx="8229600" cy="252159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792834"/>
                <a:gridCol w="1316170"/>
                <a:gridCol w="3120596"/>
              </a:tblGrid>
              <a:tr h="621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2164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  <a:latin typeface="Arial"/>
                          <a:cs typeface="Arial"/>
                        </a:rPr>
                        <a:t>Alessandro </a:t>
                      </a:r>
                      <a:r>
                        <a:rPr lang="fi-FI" sz="1400" u="none" strike="noStrike" dirty="0" err="1" smtClean="0">
                          <a:effectLst/>
                          <a:latin typeface="Arial"/>
                          <a:cs typeface="Arial"/>
                        </a:rPr>
                        <a:t>Taurino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5666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Psicodiagnosi</a:t>
                      </a:r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 E Valutazione Clinica Dell'individuo E Della Famiglia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 smtClean="0">
                          <a:effectLst/>
                          <a:latin typeface="Arial"/>
                          <a:cs typeface="Arial"/>
                        </a:rPr>
                        <a:t>Alessandro </a:t>
                      </a:r>
                      <a:r>
                        <a:rPr lang="fi-FI" sz="1400" u="none" strike="noStrike" dirty="0" err="1" smtClean="0">
                          <a:effectLst/>
                          <a:latin typeface="Arial"/>
                          <a:cs typeface="Arial"/>
                        </a:rPr>
                        <a:t>Taurino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2164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Interventi Clinici A Sostegno Dell’individuo E Della Famiglia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Arial"/>
                          <a:cs typeface="Arial"/>
                        </a:rPr>
                        <a:t>Maria De Caro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299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Bergamo – </a:t>
            </a:r>
            <a:r>
              <a:rPr lang="it-IT" dirty="0" err="1" smtClean="0"/>
              <a:t>Dip</a:t>
            </a:r>
            <a:r>
              <a:rPr lang="it-IT" dirty="0" smtClean="0"/>
              <a:t>. Scienze Umane e Sociali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793907"/>
              </p:ext>
            </p:extLst>
          </p:nvPr>
        </p:nvGraphicFramePr>
        <p:xfrm>
          <a:off x="457200" y="2022708"/>
          <a:ext cx="8229600" cy="2654928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446539"/>
                <a:gridCol w="1662465"/>
                <a:gridCol w="3120596"/>
              </a:tblGrid>
              <a:tr h="6637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  <a:latin typeface="Arial"/>
                          <a:cs typeface="Arial"/>
                        </a:rPr>
                        <a:t>INSEGNAMENTO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b="1" u="none" strike="noStrike" dirty="0" smtClean="0">
                          <a:effectLst/>
                          <a:latin typeface="Arial"/>
                          <a:cs typeface="Arial"/>
                        </a:rPr>
                        <a:t>QUALIFICA</a:t>
                      </a:r>
                      <a:endParaRPr lang="es-ES_tradn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637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- Corso Avanzato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Valeria </a:t>
                      </a:r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Ugazio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u="none" strike="noStrike" dirty="0" smtClean="0">
                          <a:effectLst/>
                          <a:latin typeface="Arial"/>
                          <a:cs typeface="Arial"/>
                        </a:rPr>
                        <a:t>Ordinario</a:t>
                      </a:r>
                      <a:endParaRPr lang="es-ES_tradn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637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Psicologia Clinica E Laboratorio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Valeria </a:t>
                      </a:r>
                      <a:r>
                        <a:rPr lang="it-IT" sz="1400" u="none" strike="noStrike" dirty="0" err="1" smtClean="0">
                          <a:effectLst/>
                          <a:latin typeface="Arial"/>
                          <a:cs typeface="Arial"/>
                        </a:rPr>
                        <a:t>Ugazio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u="none" strike="noStrike" dirty="0" smtClean="0">
                          <a:effectLst/>
                          <a:latin typeface="Arial"/>
                          <a:cs typeface="Arial"/>
                        </a:rPr>
                        <a:t>Ordinario</a:t>
                      </a:r>
                      <a:endParaRPr lang="es-ES_tradn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66373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Teoria E Tecnica Del Colloquio E Dell'intervista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076" marR="7076" marT="70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Arial"/>
                          <a:cs typeface="Arial"/>
                        </a:rPr>
                        <a:t>Angelo</a:t>
                      </a:r>
                      <a:r>
                        <a:rPr lang="pt-BR" sz="1400" u="none" strike="noStrike" dirty="0" smtClean="0">
                          <a:effectLst/>
                          <a:latin typeface="Arial"/>
                          <a:cs typeface="Arial"/>
                        </a:rPr>
                        <a:t> Compare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  <a:latin typeface="Arial"/>
                          <a:cs typeface="Arial"/>
                        </a:rPr>
                        <a:t>Ricercatore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870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427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Bologna – </a:t>
            </a:r>
            <a:r>
              <a:rPr lang="it-IT" dirty="0" err="1" smtClean="0"/>
              <a:t>Dip</a:t>
            </a:r>
            <a:r>
              <a:rPr lang="it-IT" dirty="0" smtClean="0"/>
              <a:t>. Psicologia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498403"/>
              </p:ext>
            </p:extLst>
          </p:nvPr>
        </p:nvGraphicFramePr>
        <p:xfrm>
          <a:off x="457200" y="1583672"/>
          <a:ext cx="8229600" cy="411173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3493572"/>
                <a:gridCol w="2113956"/>
                <a:gridCol w="2622072"/>
              </a:tblGrid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INSEGNAMENTO</a:t>
                      </a:r>
                      <a:endParaRPr lang="pt-BR" sz="20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DOCENTE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2000" b="1" u="none" strike="noStrike" dirty="0" smtClean="0">
                          <a:effectLst/>
                        </a:rPr>
                        <a:t>QUALIFICA</a:t>
                      </a:r>
                      <a:endParaRPr lang="es-ES_trad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Teorie E Tecniche Di Psicologia Clinica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u="none" strike="noStrike" dirty="0" smtClean="0">
                          <a:effectLst/>
                        </a:rPr>
                        <a:t>Bruno Baldaro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 err="1" smtClean="0">
                          <a:effectLst/>
                        </a:rPr>
                        <a:t>Metodi</a:t>
                      </a:r>
                      <a:r>
                        <a:rPr lang="fr-FR" sz="1600" u="none" strike="noStrike" dirty="0" smtClean="0">
                          <a:effectLst/>
                        </a:rPr>
                        <a:t> Di </a:t>
                      </a:r>
                      <a:r>
                        <a:rPr lang="fr-FR" sz="1600" u="none" strike="noStrike" dirty="0" err="1" smtClean="0">
                          <a:effectLst/>
                        </a:rPr>
                        <a:t>Intervento</a:t>
                      </a:r>
                      <a:r>
                        <a:rPr lang="fr-FR" sz="1600" u="none" strike="noStrike" dirty="0" smtClean="0">
                          <a:effectLst/>
                        </a:rPr>
                        <a:t> </a:t>
                      </a:r>
                      <a:r>
                        <a:rPr lang="fr-FR" sz="1600" u="none" strike="noStrike" dirty="0" err="1" smtClean="0">
                          <a:effectLst/>
                        </a:rPr>
                        <a:t>Nel</a:t>
                      </a:r>
                      <a:r>
                        <a:rPr lang="fr-FR" sz="1600" u="none" strike="noStrike" dirty="0" smtClean="0">
                          <a:effectLst/>
                        </a:rPr>
                        <a:t> </a:t>
                      </a:r>
                      <a:r>
                        <a:rPr lang="fr-FR" sz="1600" u="none" strike="noStrike" dirty="0" err="1" smtClean="0">
                          <a:effectLst/>
                        </a:rPr>
                        <a:t>Disagio</a:t>
                      </a:r>
                      <a:r>
                        <a:rPr lang="fr-FR" sz="1600" u="none" strike="noStrike" dirty="0" smtClean="0">
                          <a:effectLst/>
                        </a:rPr>
                        <a:t> </a:t>
                      </a:r>
                      <a:r>
                        <a:rPr lang="fr-FR" sz="1600" u="none" strike="noStrike" dirty="0" err="1" smtClean="0">
                          <a:effectLst/>
                        </a:rPr>
                        <a:t>Dell'anziano</a:t>
                      </a:r>
                      <a:r>
                        <a:rPr lang="fr-FR" sz="1600" u="none" strike="noStrike" dirty="0" smtClean="0">
                          <a:effectLst/>
                        </a:rPr>
                        <a:t>.</a:t>
                      </a:r>
                      <a:endParaRPr lang="fr-F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effectLst/>
                        </a:rPr>
                        <a:t>Rabih Chattat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Associato Confermato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err="1" smtClean="0">
                          <a:effectLst/>
                        </a:rPr>
                        <a:t>Clinical</a:t>
                      </a:r>
                      <a:r>
                        <a:rPr lang="it-IT" sz="1600" u="none" strike="noStrike" dirty="0" smtClean="0">
                          <a:effectLst/>
                        </a:rPr>
                        <a:t> Applications Of Positive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Psychology</a:t>
                      </a:r>
                      <a:r>
                        <a:rPr lang="it-IT" sz="1600" u="none" strike="noStrike" dirty="0" smtClean="0">
                          <a:effectLst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600" u="none" strike="noStrike" dirty="0" smtClean="0">
                          <a:effectLst/>
                        </a:rPr>
                        <a:t>Chiara Ruini</a:t>
                      </a:r>
                      <a:endParaRPr lang="ro-R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Clinica Della Riabilitazione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Eliana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Tossani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Ricercatore Confermato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Metodologia Clinica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Franco Baldoni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Associato Confermato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 smtClean="0">
                          <a:effectLst/>
                        </a:rPr>
                        <a:t>Psicofisiologia</a:t>
                      </a:r>
                      <a:r>
                        <a:rPr lang="pt-BR" sz="1600" u="none" strike="noStrike" dirty="0" smtClean="0">
                          <a:effectLst/>
                        </a:rPr>
                        <a:t> Clinica</a:t>
                      </a:r>
                      <a:endParaRPr lang="pt-BR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Giovanni Andrea Fava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Psicopatologia Differenziale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Chiara </a:t>
                      </a:r>
                      <a:r>
                        <a:rPr lang="it-IT" sz="1600" u="none" strike="noStrike" dirty="0" err="1" smtClean="0">
                          <a:effectLst/>
                        </a:rPr>
                        <a:t>Rafanelli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Straordinario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600" u="none" strike="noStrike" dirty="0" err="1" smtClean="0">
                          <a:effectLst/>
                        </a:rPr>
                        <a:t>Psicosomatica</a:t>
                      </a:r>
                      <a:endParaRPr lang="es-ES_tradnl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600" u="none" strike="noStrike" dirty="0" smtClean="0">
                          <a:effectLst/>
                        </a:rPr>
                        <a:t>Silviana Grandi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 err="1" smtClean="0">
                          <a:effectLst/>
                        </a:rPr>
                        <a:t>Clinimetria</a:t>
                      </a:r>
                      <a:endParaRPr lang="fi-FI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Elena Tomba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Associato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Terapia Psicologica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Giovanni Andrea Fava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Ordinario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31162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Psicologia Dell'invecchiamento</a:t>
                      </a:r>
                      <a:endParaRPr lang="it-IT" sz="16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7125" marR="7125" marT="71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600" u="none" strike="noStrike" dirty="0" smtClean="0">
                          <a:effectLst/>
                        </a:rPr>
                        <a:t>Rabih Chattat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effectLst/>
                        </a:rPr>
                        <a:t> Associato Confermato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76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Bolzano – Facoltà di Scienze della Formazione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158495"/>
              </p:ext>
            </p:extLst>
          </p:nvPr>
        </p:nvGraphicFramePr>
        <p:xfrm>
          <a:off x="457200" y="3423183"/>
          <a:ext cx="8229600" cy="1319994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3886653"/>
                <a:gridCol w="2705175"/>
                <a:gridCol w="1637772"/>
              </a:tblGrid>
              <a:tr h="43999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4399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Psicologia Clinica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u="none" strike="noStrike" dirty="0" err="1" smtClean="0">
                          <a:effectLst/>
                        </a:rPr>
                        <a:t>Tschiesner</a:t>
                      </a:r>
                      <a:r>
                        <a:rPr lang="de-DE" sz="2000" u="none" strike="noStrike" dirty="0" smtClean="0">
                          <a:effectLst/>
                        </a:rPr>
                        <a:t> Reinhard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Non Indicato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  <a:tr h="43999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Neuropsichiatria Infantile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u="none" strike="noStrike" dirty="0" err="1" smtClean="0">
                          <a:effectLst/>
                        </a:rPr>
                        <a:t>Rovatti</a:t>
                      </a:r>
                      <a:r>
                        <a:rPr lang="fi-FI" sz="2000" u="none" strike="noStrike" dirty="0" smtClean="0">
                          <a:effectLst/>
                        </a:rPr>
                        <a:t> Francesco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Non Indicato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48" marR="8148" marT="814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50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Brescia – </a:t>
            </a:r>
            <a:r>
              <a:rPr lang="it-IT" dirty="0" err="1" smtClean="0"/>
              <a:t>Dip</a:t>
            </a:r>
            <a:r>
              <a:rPr lang="it-IT" dirty="0" smtClean="0"/>
              <a:t>. Scienze </a:t>
            </a:r>
            <a:r>
              <a:rPr lang="it-IT" dirty="0"/>
              <a:t>cliniche e sperimentali 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71289"/>
              </p:ext>
            </p:extLst>
          </p:nvPr>
        </p:nvGraphicFramePr>
        <p:xfrm>
          <a:off x="457200" y="1767827"/>
          <a:ext cx="8229600" cy="469033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051979"/>
                <a:gridCol w="1560064"/>
                <a:gridCol w="2617557"/>
              </a:tblGrid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INSEGNAMENTO</a:t>
                      </a:r>
                      <a:endParaRPr lang="pt-BR" sz="1800" b="1" i="0" u="none" strike="noStrike" dirty="0">
                        <a:solidFill>
                          <a:srgbClr val="44494A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0098" marR="10098" marT="100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DOCENTE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800" b="1" u="none" strike="noStrike" dirty="0" smtClean="0">
                          <a:effectLst/>
                        </a:rPr>
                        <a:t>QUALIFICA</a:t>
                      </a:r>
                      <a:endParaRPr lang="es-ES_tradn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2700" marR="12700" marT="1270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Carlo Anghinoni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 contratto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Loredana Cena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associato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u="none" strike="noStrike">
                          <a:effectLst/>
                        </a:rPr>
                        <a:t>Bruno Barbieri</a:t>
                      </a:r>
                      <a:endParaRPr lang="es-ES_tradn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collaborazione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u="none" strike="noStrike">
                          <a:effectLst/>
                        </a:rPr>
                        <a:t>Silvia Ciaccio</a:t>
                      </a:r>
                      <a:endParaRPr lang="es-ES_tradn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collaborazione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Roberta Gonnelli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collaborazione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</a:rPr>
                        <a:t>Psicologia clinica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Paolo Mazzini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collaboratore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Giacinta Pini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collaboratore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Patrizia Sironi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collaboratore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u="none" strike="noStrike">
                          <a:effectLst/>
                        </a:rPr>
                        <a:t>Alberto Ghilardi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associato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Adriano Schiavi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Docente collaboratore a titolo gratuito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Psichiatria e psicologia clinica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Paola Manfredi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associato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 in Ostetricia e Ginecologia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u="none" strike="noStrike">
                          <a:effectLst/>
                        </a:rPr>
                        <a:t>Paola Manfredi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Professore associato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  <a:tr h="14867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Psicologia clinica della attività motorie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>
                          <a:effectLst/>
                        </a:rPr>
                        <a:t>Marco Margiotta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>
                          <a:effectLst/>
                        </a:rPr>
                        <a:t>Ricerca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470" marR="10470" marT="1047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00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2893</Words>
  <Application>Microsoft Macintosh PowerPoint</Application>
  <PresentationFormat>Presentazione su schermo (4:3)</PresentationFormat>
  <Paragraphs>1011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2" baseType="lpstr">
      <vt:lpstr>Tema di Office</vt:lpstr>
      <vt:lpstr>Panoramica organico M-PSI/08</vt:lpstr>
      <vt:lpstr>Organico Statale e Non Statale</vt:lpstr>
      <vt:lpstr>Organico M-PSI/08: Distribuzione in Italia  </vt:lpstr>
      <vt:lpstr>Insegnamenti per città 2014/2015</vt:lpstr>
      <vt:lpstr>Bari – Dip. Scienze della formazione, psicologia, comunicazione </vt:lpstr>
      <vt:lpstr>Bergamo – Dip. Scienze Umane e Sociali</vt:lpstr>
      <vt:lpstr>Bologna – Dip. Psicologia</vt:lpstr>
      <vt:lpstr>Bolzano – Facoltà di Scienze della Formazione</vt:lpstr>
      <vt:lpstr>Brescia – Dip. Scienze cliniche e sperimentali  </vt:lpstr>
      <vt:lpstr>Cagliari – Dip. di Pedagogia, Psicologia, Filosofia </vt:lpstr>
      <vt:lpstr>Catania – Dip. Scienze della Formazione </vt:lpstr>
      <vt:lpstr>Chieti-Pescara - Scienze psicologiche, umanistiche e del territorio </vt:lpstr>
      <vt:lpstr>Enna – Università Kore</vt:lpstr>
      <vt:lpstr>Ferrara– Dip. Scienze Biomediche E Chirurgo Specialistiche</vt:lpstr>
      <vt:lpstr>Genova - Scienze Della Formazione </vt:lpstr>
      <vt:lpstr>L’Aquila – Dip. Medicina clinica, sanità pubblica, scienze della vita e dell'ambiente </vt:lpstr>
      <vt:lpstr>Messina– Dip. Scienze Umane e Sociali</vt:lpstr>
      <vt:lpstr>Milano Bicocca – Dip. Psicologia, Scienze Umane per la Formazione </vt:lpstr>
      <vt:lpstr>Milano San Raffaele – Dip. Psicologia</vt:lpstr>
      <vt:lpstr>Modena e Reggio Emilia - Scienze Biomediche, Metaboliche E Neuroscienze </vt:lpstr>
      <vt:lpstr>Napoli Federico II – Dip. Studi Umanistici </vt:lpstr>
      <vt:lpstr>Seconda Università di Napoli – Dip. Psicologia </vt:lpstr>
      <vt:lpstr>Padova – Dip. Psicologia Generale; Dip. Di Filosofia, Sociologia, Pedagogia E Psicologia Applicata </vt:lpstr>
      <vt:lpstr>Palermo – Scienze psicologiche, pedagogiche e della formazione </vt:lpstr>
      <vt:lpstr>Parma – Dip. di Lettere, Arti, Storia e Società </vt:lpstr>
      <vt:lpstr>Pisa- Dip. Patologia Chirurgica, Medica, Molecolare E Dell'area Critica </vt:lpstr>
      <vt:lpstr>Roma Università Europea – Dip. di Scienze Umane  </vt:lpstr>
      <vt:lpstr>Roma – Unicusano Telematica – Area psicologica</vt:lpstr>
      <vt:lpstr>Roma TRE</vt:lpstr>
      <vt:lpstr>Roma – Lumsa, Dip. di Scienze Umane</vt:lpstr>
      <vt:lpstr>Roma La Sapienza – Dip. Psicologia</vt:lpstr>
      <vt:lpstr>Roma Università Telematica Guglielmo Marconi – Dip. Scienze della formazione </vt:lpstr>
      <vt:lpstr>Salento – Scienze della Formazione</vt:lpstr>
      <vt:lpstr>Siena – Dip. Scienze Mediche, Chirurgiche E Neuroscienze  </vt:lpstr>
      <vt:lpstr>Torino – Dip. Psicologia; Neuroscienze</vt:lpstr>
      <vt:lpstr>Trento – Dip. Psicologia e Scienze Cognitive </vt:lpstr>
      <vt:lpstr>Trieste – Dip. Scienze della Vita</vt:lpstr>
      <vt:lpstr>Università Cattolica del Sacro Cuore – Dip. Psicologia</vt:lpstr>
      <vt:lpstr>Urbino Carlo Bo – Dip. Scienze Dell’Uomo </vt:lpstr>
      <vt:lpstr>Varese Insubria – Dip. Biotecnologie E Scienze Della Vita </vt:lpstr>
      <vt:lpstr>Verona – Dip. Filosofia, Pedagogia, Psicologia; Scuola di Medicina e Chirurgia </vt:lpstr>
    </vt:vector>
  </TitlesOfParts>
  <Company>Unito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Docenti M-PSI/08</dc:title>
  <dc:creator>Giulia Di Fini</dc:creator>
  <cp:lastModifiedBy>Fabio Veglia</cp:lastModifiedBy>
  <cp:revision>38</cp:revision>
  <dcterms:created xsi:type="dcterms:W3CDTF">2015-05-19T08:16:19Z</dcterms:created>
  <dcterms:modified xsi:type="dcterms:W3CDTF">2015-05-21T22:51:09Z</dcterms:modified>
</cp:coreProperties>
</file>